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50" r:id="rId1"/>
  </p:sldMasterIdLst>
  <p:notesMasterIdLst>
    <p:notesMasterId r:id="rId2"/>
  </p:notesMasterIdLst>
  <p:sldIdLst>
    <p:sldId id="280" r:id="rId3"/>
    <p:sldId id="281" r:id="rId4"/>
    <p:sldId id="282" r:id="rId5"/>
    <p:sldId id="283" r:id="rId6"/>
    <p:sldId id="284" r:id="rId7"/>
    <p:sldId id="285" r:id="rId8"/>
    <p:sldId id="286" r:id="rId9"/>
    <p:sldId id="287" r:id="rId10"/>
    <p:sldId id="288" r:id="rId11"/>
    <p:sldId id="289" r:id="rId12"/>
    <p:sldId id="291" r:id="rId13"/>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9" name=""/>
        <p:cNvGrpSpPr/>
        <p:nvPr/>
      </p:nvGrpSpPr>
      <p:grpSpPr>
        <a:xfrm>
          <a:off x="0" y="0"/>
          <a:ext cx="0" cy="0"/>
          <a:chOff x="0" y="0"/>
          <a:chExt cx="0" cy="0"/>
        </a:xfrm>
      </p:grpSpPr>
      <p:sp>
        <p:nvSpPr>
          <p:cNvPr id="1048703"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704"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5282F153-3F37-0F45-9E97-73ACFA13230C}" type="datetimeFigureOut">
              <a:rPr lang="en-US"/>
              <a:t>7/23/19</a:t>
            </a:fld>
            <a:endParaRPr lang="en-US"/>
          </a:p>
        </p:txBody>
      </p:sp>
      <p:sp>
        <p:nvSpPr>
          <p:cNvPr id="1048705"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706"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7"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708"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CE5E9CC1-C706-0F49-92D6-E571CC5EEA8F}" type="slidenum">
              <a:rPr lang="en-US"/>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79" name="Slide Image Placeholder 1"/>
          <p:cNvSpPr>
            <a:spLocks noChangeAspect="1" noRot="1" noGrp="1"/>
          </p:cNvSpPr>
          <p:nvPr>
            <p:ph type="sldImg"/>
          </p:nvPr>
        </p:nvSpPr>
        <p:spPr/>
      </p:sp>
      <p:sp>
        <p:nvSpPr>
          <p:cNvPr id="1048580" name="Notes Placeholder 2"/>
          <p:cNvSpPr>
            <a:spLocks noGrp="1"/>
          </p:cNvSpPr>
          <p:nvPr>
            <p:ph type="body" idx="1"/>
          </p:nvPr>
        </p:nvSpPr>
        <p:spPr/>
        <p:txBody>
          <a:bodyPr/>
          <a:p>
            <a:r>
              <a:rPr dirty="0" lang="en-US"/>
              <a:t/>
            </a:r>
            <a:endParaRPr dirty="0" lang="en-US"/>
          </a:p>
        </p:txBody>
      </p:sp>
      <p:sp>
        <p:nvSpPr>
          <p:cNvPr id="1048581"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87" name="Slide Image Placeholder 1"/>
          <p:cNvSpPr>
            <a:spLocks noChangeAspect="1" noRot="1" noGrp="1"/>
          </p:cNvSpPr>
          <p:nvPr>
            <p:ph type="sldImg"/>
          </p:nvPr>
        </p:nvSpPr>
        <p:spPr/>
      </p:sp>
      <p:sp>
        <p:nvSpPr>
          <p:cNvPr id="1048688" name="Notes Placeholder 2"/>
          <p:cNvSpPr>
            <a:spLocks noGrp="1"/>
          </p:cNvSpPr>
          <p:nvPr>
            <p:ph type="body" idx="1"/>
          </p:nvPr>
        </p:nvSpPr>
        <p:spPr/>
        <p:txBody>
          <a:bodyPr/>
          <a:p>
            <a:r>
              <a:rPr dirty="0" lang="en-US"/>
              <a:t/>
            </a:r>
            <a:endParaRPr dirty="0" lang="en-US"/>
          </a:p>
        </p:txBody>
      </p:sp>
      <p:sp>
        <p:nvSpPr>
          <p:cNvPr id="1048689"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700" name="Slide Image Placeholder 1"/>
          <p:cNvSpPr>
            <a:spLocks noChangeAspect="1" noRot="1" noGrp="1"/>
          </p:cNvSpPr>
          <p:nvPr>
            <p:ph type="sldImg"/>
          </p:nvPr>
        </p:nvSpPr>
        <p:spPr/>
      </p:sp>
      <p:sp>
        <p:nvSpPr>
          <p:cNvPr id="1048701" name="Notes Placeholder 2"/>
          <p:cNvSpPr>
            <a:spLocks noGrp="1"/>
          </p:cNvSpPr>
          <p:nvPr>
            <p:ph type="body" idx="1"/>
          </p:nvPr>
        </p:nvSpPr>
        <p:spPr/>
        <p:txBody>
          <a:bodyPr/>
          <a:p>
            <a:r>
              <a:rPr dirty="0" lang="en-US"/>
              <a:t/>
            </a:r>
            <a:endParaRPr dirty="0" lang="en-US"/>
          </a:p>
        </p:txBody>
      </p:sp>
      <p:sp>
        <p:nvSpPr>
          <p:cNvPr id="1048702" name="Slide Number Placeholder 3"/>
          <p:cNvSpPr>
            <a:spLocks noGrp="1"/>
          </p:cNvSpPr>
          <p:nvPr>
            <p:ph type="sldNum" sz="quarter" idx="10"/>
          </p:nvPr>
        </p:nvSpPr>
        <p:spPr/>
        <p:txBody>
          <a:bodyPr/>
          <a:p>
            <a:fld id="{F7021451-1387-4CA6-816F-3879F97B5CBC}" type="slidenum">
              <a:rPr lang="en-US"/>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1" name=""/>
        <p:cNvGrpSpPr/>
        <p:nvPr/>
      </p:nvGrpSpPr>
      <p:grpSpPr>
        <a:xfrm>
          <a:off x="0" y="0"/>
          <a:ext cx="0" cy="0"/>
          <a:chOff x="0" y="0"/>
          <a:chExt cx="0" cy="0"/>
        </a:xfrm>
      </p:grpSpPr>
      <p:sp>
        <p:nvSpPr>
          <p:cNvPr id="1048586" name="Slide Image Placeholder 1"/>
          <p:cNvSpPr>
            <a:spLocks noChangeAspect="1" noRot="1" noGrp="1"/>
          </p:cNvSpPr>
          <p:nvPr>
            <p:ph type="sldImg"/>
          </p:nvPr>
        </p:nvSpPr>
        <p:spPr/>
      </p:sp>
      <p:sp>
        <p:nvSpPr>
          <p:cNvPr id="1048587" name="Notes Placeholder 2"/>
          <p:cNvSpPr>
            <a:spLocks noGrp="1"/>
          </p:cNvSpPr>
          <p:nvPr>
            <p:ph type="body" idx="1"/>
          </p:nvPr>
        </p:nvSpPr>
        <p:spPr/>
        <p:txBody>
          <a:bodyPr/>
          <a:p>
            <a:r>
              <a:rPr dirty="0" lang="en-US"/>
              <a:t/>
            </a:r>
            <a:endParaRPr dirty="0" lang="en-US"/>
          </a:p>
        </p:txBody>
      </p:sp>
      <p:sp>
        <p:nvSpPr>
          <p:cNvPr id="1048588"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604" name="Slide Image Placeholder 1"/>
          <p:cNvSpPr>
            <a:spLocks noChangeAspect="1" noRot="1" noGrp="1"/>
          </p:cNvSpPr>
          <p:nvPr>
            <p:ph type="sldImg"/>
          </p:nvPr>
        </p:nvSpPr>
        <p:spPr/>
      </p:sp>
      <p:sp>
        <p:nvSpPr>
          <p:cNvPr id="1048605" name="Notes Placeholder 2"/>
          <p:cNvSpPr>
            <a:spLocks noGrp="1"/>
          </p:cNvSpPr>
          <p:nvPr>
            <p:ph type="body" idx="1"/>
          </p:nvPr>
        </p:nvSpPr>
        <p:spPr/>
        <p:txBody>
          <a:bodyPr/>
          <a:p>
            <a:r>
              <a:rPr dirty="0" lang="en-US"/>
              <a:t/>
            </a:r>
            <a:endParaRPr dirty="0" lang="en-US"/>
          </a:p>
        </p:txBody>
      </p:sp>
      <p:sp>
        <p:nvSpPr>
          <p:cNvPr id="1048606"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11" name="Slide Image Placeholder 1"/>
          <p:cNvSpPr>
            <a:spLocks noChangeAspect="1" noRot="1" noGrp="1"/>
          </p:cNvSpPr>
          <p:nvPr>
            <p:ph type="sldImg"/>
          </p:nvPr>
        </p:nvSpPr>
        <p:spPr/>
      </p:sp>
      <p:sp>
        <p:nvSpPr>
          <p:cNvPr id="1048612" name="Notes Placeholder 2"/>
          <p:cNvSpPr>
            <a:spLocks noGrp="1"/>
          </p:cNvSpPr>
          <p:nvPr>
            <p:ph type="body" idx="1"/>
          </p:nvPr>
        </p:nvSpPr>
        <p:spPr/>
        <p:txBody>
          <a:bodyPr/>
          <a:p>
            <a:r>
              <a:rPr dirty="0" lang="en-US"/>
              <a:t/>
            </a:r>
            <a:endParaRPr dirty="0" lang="en-US"/>
          </a:p>
        </p:txBody>
      </p:sp>
      <p:sp>
        <p:nvSpPr>
          <p:cNvPr id="1048613"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19" name="Slide Image Placeholder 1"/>
          <p:cNvSpPr>
            <a:spLocks noChangeAspect="1" noRot="1" noGrp="1"/>
          </p:cNvSpPr>
          <p:nvPr>
            <p:ph type="sldImg"/>
          </p:nvPr>
        </p:nvSpPr>
        <p:spPr/>
      </p:sp>
      <p:sp>
        <p:nvSpPr>
          <p:cNvPr id="1048620" name="Notes Placeholder 2"/>
          <p:cNvSpPr>
            <a:spLocks noGrp="1"/>
          </p:cNvSpPr>
          <p:nvPr>
            <p:ph type="body" idx="1"/>
          </p:nvPr>
        </p:nvSpPr>
        <p:spPr/>
        <p:txBody>
          <a:bodyPr/>
          <a:p>
            <a:r>
              <a:rPr dirty="0" lang="en-US"/>
              <a:t/>
            </a:r>
            <a:endParaRPr dirty="0" lang="en-US"/>
          </a:p>
        </p:txBody>
      </p:sp>
      <p:sp>
        <p:nvSpPr>
          <p:cNvPr id="1048621"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27" name="Slide Image Placeholder 1"/>
          <p:cNvSpPr>
            <a:spLocks noChangeAspect="1" noRot="1" noGrp="1"/>
          </p:cNvSpPr>
          <p:nvPr>
            <p:ph type="sldImg"/>
          </p:nvPr>
        </p:nvSpPr>
        <p:spPr/>
      </p:sp>
      <p:sp>
        <p:nvSpPr>
          <p:cNvPr id="1048628" name="Notes Placeholder 2"/>
          <p:cNvSpPr>
            <a:spLocks noGrp="1"/>
          </p:cNvSpPr>
          <p:nvPr>
            <p:ph type="body" idx="1"/>
          </p:nvPr>
        </p:nvSpPr>
        <p:spPr/>
        <p:txBody>
          <a:bodyPr/>
          <a:p>
            <a:r>
              <a:rPr dirty="0" lang="en-US"/>
              <a:t/>
            </a:r>
            <a:endParaRPr dirty="0" lang="en-US"/>
          </a:p>
        </p:txBody>
      </p:sp>
      <p:sp>
        <p:nvSpPr>
          <p:cNvPr id="1048629"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45" name="Slide Image Placeholder 1"/>
          <p:cNvSpPr>
            <a:spLocks noChangeAspect="1" noRot="1" noGrp="1"/>
          </p:cNvSpPr>
          <p:nvPr>
            <p:ph type="sldImg"/>
          </p:nvPr>
        </p:nvSpPr>
        <p:spPr/>
      </p:sp>
      <p:sp>
        <p:nvSpPr>
          <p:cNvPr id="1048646" name="Notes Placeholder 2"/>
          <p:cNvSpPr>
            <a:spLocks noGrp="1"/>
          </p:cNvSpPr>
          <p:nvPr>
            <p:ph type="body" idx="1"/>
          </p:nvPr>
        </p:nvSpPr>
        <p:spPr/>
        <p:txBody>
          <a:bodyPr/>
          <a:p>
            <a:r>
              <a:rPr dirty="0" lang="en-US"/>
              <a:t/>
            </a:r>
            <a:endParaRPr dirty="0" lang="en-US"/>
          </a:p>
        </p:txBody>
      </p:sp>
      <p:sp>
        <p:nvSpPr>
          <p:cNvPr id="1048647"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57" name="Slide Image Placeholder 1"/>
          <p:cNvSpPr>
            <a:spLocks noChangeAspect="1" noRot="1" noGrp="1"/>
          </p:cNvSpPr>
          <p:nvPr>
            <p:ph type="sldImg"/>
          </p:nvPr>
        </p:nvSpPr>
        <p:spPr/>
      </p:sp>
      <p:sp>
        <p:nvSpPr>
          <p:cNvPr id="1048658" name="Notes Placeholder 2"/>
          <p:cNvSpPr>
            <a:spLocks noGrp="1"/>
          </p:cNvSpPr>
          <p:nvPr>
            <p:ph type="body" idx="1"/>
          </p:nvPr>
        </p:nvSpPr>
        <p:spPr/>
        <p:txBody>
          <a:bodyPr/>
          <a:p>
            <a:r>
              <a:rPr dirty="0" lang="en-US"/>
              <a:t/>
            </a:r>
            <a:endParaRPr dirty="0" lang="en-US"/>
          </a:p>
        </p:txBody>
      </p:sp>
      <p:sp>
        <p:nvSpPr>
          <p:cNvPr id="1048659"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75" name="Slide Image Placeholder 1"/>
          <p:cNvSpPr>
            <a:spLocks noChangeAspect="1" noRot="1" noGrp="1"/>
          </p:cNvSpPr>
          <p:nvPr>
            <p:ph type="sldImg"/>
          </p:nvPr>
        </p:nvSpPr>
        <p:spPr/>
      </p:sp>
      <p:sp>
        <p:nvSpPr>
          <p:cNvPr id="1048676" name="Notes Placeholder 2"/>
          <p:cNvSpPr>
            <a:spLocks noGrp="1"/>
          </p:cNvSpPr>
          <p:nvPr>
            <p:ph type="body" idx="1"/>
          </p:nvPr>
        </p:nvSpPr>
        <p:spPr/>
        <p:txBody>
          <a:bodyPr/>
          <a:p>
            <a:r>
              <a:rPr dirty="0" lang="en-US"/>
              <a:t/>
            </a:r>
            <a:endParaRPr dirty="0" lang="en-US"/>
          </a:p>
        </p:txBody>
      </p:sp>
      <p:sp>
        <p:nvSpPr>
          <p:cNvPr id="1048677"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51"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5" name=""/>
        <p:cNvGrpSpPr/>
        <p:nvPr/>
      </p:nvGrpSpPr>
      <p:grpSpPr>
        <a:xfrm>
          <a:off x="0" y="0"/>
          <a:ext cx="0" cy="0"/>
          <a:chOff x="0" y="0"/>
          <a:chExt cx="0" cy="0"/>
        </a:xfrm>
      </p:grpSpPr>
      <p:sp>
        <p:nvSpPr>
          <p:cNvPr id="1048576" name="Shape 0"/>
          <p:cNvSpPr/>
          <p:nvPr/>
        </p:nvSpPr>
        <p:spPr>
          <a:xfrm>
            <a:off x="0" y="0"/>
            <a:ext cx="14630400" cy="8229600"/>
          </a:xfrm>
          <a:prstGeom prst="rect"/>
          <a:solidFill>
            <a:srgbClr val="121212"/>
          </a:solidFill>
        </p:spPr>
      </p:sp>
      <p:sp>
        <p:nvSpPr>
          <p:cNvPr id="1048577" name="Shape 1"/>
          <p:cNvSpPr/>
          <p:nvPr/>
        </p:nvSpPr>
        <p:spPr>
          <a:xfrm>
            <a:off x="0" y="0"/>
            <a:ext cx="14630400" cy="8229600"/>
          </a:xfrm>
          <a:prstGeom prst="rect"/>
          <a:solidFill>
            <a:srgbClr val="1F1F1F"/>
          </a:solidFill>
        </p:spPr>
      </p:sp>
      <p:sp>
        <p:nvSpPr>
          <p:cNvPr id="1048578" name=""/>
          <p:cNvSpPr/>
          <p:nvPr/>
        </p:nvSpPr>
        <p:spPr>
          <a:xfrm>
            <a:off x="3572909" y="2072541"/>
            <a:ext cx="7522602" cy="4105265"/>
          </a:xfrm>
          <a:prstGeom prst="roundRect"/>
          <a:noFill/>
          <a:ln w="25400">
            <a:solidFill>
              <a:srgbClr val="666666"/>
            </a:solidFill>
          </a:ln>
        </p:spPr>
        <p:txBody>
          <a:bodyPr anchor="ctr"/>
          <a:p>
            <a:pPr algn="ctr"/>
            <a:r>
              <a:rPr altLang="en-GB" sz="3200" lang="en-US">
                <a:solidFill>
                  <a:srgbClr val="FFFFFF"/>
                </a:solidFill>
              </a:rPr>
              <a:t>N</a:t>
            </a:r>
            <a:r>
              <a:rPr altLang="en-GB" sz="3200" lang="en-US">
                <a:solidFill>
                  <a:srgbClr val="FFFFFF"/>
                </a:solidFill>
              </a:rPr>
              <a:t>a</a:t>
            </a:r>
            <a:r>
              <a:rPr altLang="en-GB" sz="3200" lang="en-US">
                <a:solidFill>
                  <a:srgbClr val="FFFFFF"/>
                </a:solidFill>
              </a:rPr>
              <a:t>m</a:t>
            </a:r>
            <a:r>
              <a:rPr altLang="en-GB" sz="3200" lang="en-US">
                <a:solidFill>
                  <a:srgbClr val="FFFFFF"/>
                </a:solidFill>
              </a:rPr>
              <a:t>e</a:t>
            </a:r>
            <a:r>
              <a:rPr altLang="en-GB" sz="3200" lang="en-US">
                <a:solidFill>
                  <a:srgbClr val="FFFFFF"/>
                </a:solidFill>
              </a:rPr>
              <a:t> </a:t>
            </a:r>
            <a:r>
              <a:rPr altLang="en-GB" sz="3200" lang="en-US">
                <a:solidFill>
                  <a:srgbClr val="FFFFFF"/>
                </a:solidFill>
              </a:rPr>
              <a:t> </a:t>
            </a:r>
            <a:r>
              <a:rPr altLang="en-GB" sz="3200" lang="en-US">
                <a:solidFill>
                  <a:srgbClr val="FFFFFF"/>
                </a:solidFill>
              </a:rPr>
              <a:t>:</a:t>
            </a:r>
            <a:r>
              <a:rPr altLang="en-GB" sz="3200" lang="en-US">
                <a:solidFill>
                  <a:srgbClr val="FFFFFF"/>
                </a:solidFill>
              </a:rPr>
              <a:t> Shylus Clinton George. S</a:t>
            </a:r>
            <a:endParaRPr sz="3200" lang="en-GB">
              <a:solidFill>
                <a:srgbClr val="FFFFFF"/>
              </a:solidFill>
            </a:endParaRPr>
          </a:p>
          <a:p>
            <a:pPr algn="ctr"/>
            <a:endParaRPr sz="3200" lang="en-GB">
              <a:solidFill>
                <a:srgbClr val="FFFFFF"/>
              </a:solidFill>
            </a:endParaRPr>
          </a:p>
          <a:p>
            <a:pPr algn="ctr"/>
            <a:r>
              <a:rPr altLang="en-GB" sz="3200" lang="en-US">
                <a:solidFill>
                  <a:srgbClr val="FFFFFF"/>
                </a:solidFill>
              </a:rPr>
              <a:t>N</a:t>
            </a:r>
            <a:r>
              <a:rPr altLang="en-GB" sz="3200" lang="en-US">
                <a:solidFill>
                  <a:srgbClr val="FFFFFF"/>
                </a:solidFill>
              </a:rPr>
              <a:t>M</a:t>
            </a:r>
            <a:r>
              <a:rPr altLang="en-GB" sz="3200" lang="en-US">
                <a:solidFill>
                  <a:srgbClr val="FFFFFF"/>
                </a:solidFill>
              </a:rPr>
              <a:t> </a:t>
            </a:r>
            <a:r>
              <a:rPr altLang="en-GB" sz="3200" lang="en-US">
                <a:solidFill>
                  <a:srgbClr val="FFFFFF"/>
                </a:solidFill>
              </a:rPr>
              <a:t>i</a:t>
            </a:r>
            <a:r>
              <a:rPr altLang="en-GB" sz="3200" lang="en-US">
                <a:solidFill>
                  <a:srgbClr val="FFFFFF"/>
                </a:solidFill>
              </a:rPr>
              <a:t>d</a:t>
            </a:r>
            <a:r>
              <a:rPr altLang="en-GB" sz="3200" lang="en-US">
                <a:solidFill>
                  <a:srgbClr val="FFFFFF"/>
                </a:solidFill>
              </a:rPr>
              <a:t> </a:t>
            </a:r>
            <a:r>
              <a:rPr altLang="en-GB" sz="3200" lang="en-US">
                <a:solidFill>
                  <a:srgbClr val="FFFFFF"/>
                </a:solidFill>
              </a:rPr>
              <a:t> </a:t>
            </a:r>
            <a:r>
              <a:rPr altLang="en-GB" sz="3200" lang="en-US">
                <a:solidFill>
                  <a:srgbClr val="FFFFFF"/>
                </a:solidFill>
              </a:rPr>
              <a:t>:</a:t>
            </a:r>
            <a:r>
              <a:rPr altLang="en-GB" sz="3200" lang="en-US">
                <a:solidFill>
                  <a:srgbClr val="FFFFFF"/>
                </a:solidFill>
              </a:rPr>
              <a:t> </a:t>
            </a:r>
            <a:r>
              <a:rPr altLang="en-GB" sz="3200" lang="en-US">
                <a:solidFill>
                  <a:srgbClr val="FFFFFF"/>
                </a:solidFill>
              </a:rPr>
              <a:t>a</a:t>
            </a:r>
            <a:r>
              <a:rPr altLang="en-GB" sz="3200" lang="en-US">
                <a:solidFill>
                  <a:srgbClr val="FFFFFF"/>
                </a:solidFill>
              </a:rPr>
              <a:t>u</a:t>
            </a:r>
            <a:r>
              <a:rPr altLang="en-GB" sz="3200" lang="en-US">
                <a:solidFill>
                  <a:srgbClr val="FFFFFF"/>
                </a:solidFill>
              </a:rPr>
              <a:t>4</a:t>
            </a:r>
            <a:r>
              <a:rPr altLang="en-GB" sz="3200" lang="en-US">
                <a:solidFill>
                  <a:srgbClr val="FFFFFF"/>
                </a:solidFill>
              </a:rPr>
              <a:t>1</a:t>
            </a:r>
            <a:r>
              <a:rPr altLang="en-GB" sz="3200" lang="en-US">
                <a:solidFill>
                  <a:srgbClr val="FFFFFF"/>
                </a:solidFill>
              </a:rPr>
              <a:t>2</a:t>
            </a:r>
            <a:r>
              <a:rPr altLang="en-GB" sz="3200" lang="en-US">
                <a:solidFill>
                  <a:srgbClr val="FFFFFF"/>
                </a:solidFill>
              </a:rPr>
              <a:t>7</a:t>
            </a:r>
            <a:r>
              <a:rPr altLang="en-GB" sz="3200" lang="en-US">
                <a:solidFill>
                  <a:srgbClr val="FFFFFF"/>
                </a:solidFill>
              </a:rPr>
              <a:t>2</a:t>
            </a:r>
            <a:r>
              <a:rPr altLang="en-GB" sz="3200" lang="en-US">
                <a:solidFill>
                  <a:srgbClr val="FFFFFF"/>
                </a:solidFill>
              </a:rPr>
              <a:t>1</a:t>
            </a:r>
            <a:r>
              <a:rPr altLang="en-GB" sz="3200" lang="en-US">
                <a:solidFill>
                  <a:srgbClr val="FFFFFF"/>
                </a:solidFill>
              </a:rPr>
              <a:t>2</a:t>
            </a:r>
            <a:r>
              <a:rPr altLang="en-GB" sz="3200" lang="en-US">
                <a:solidFill>
                  <a:srgbClr val="FFFFFF"/>
                </a:solidFill>
              </a:rPr>
              <a:t>0</a:t>
            </a:r>
            <a:r>
              <a:rPr altLang="en-GB" sz="3200" lang="en-US">
                <a:solidFill>
                  <a:srgbClr val="FFFFFF"/>
                </a:solidFill>
              </a:rPr>
              <a:t>5</a:t>
            </a:r>
            <a:r>
              <a:rPr altLang="en-GB" sz="3200" lang="en-US">
                <a:solidFill>
                  <a:srgbClr val="FFFFFF"/>
                </a:solidFill>
              </a:rPr>
              <a:t>0</a:t>
            </a:r>
            <a:r>
              <a:rPr altLang="en-GB" sz="3200" lang="en-US">
                <a:solidFill>
                  <a:srgbClr val="FFFFFF"/>
                </a:solidFill>
              </a:rPr>
              <a:t>5</a:t>
            </a:r>
            <a:r>
              <a:rPr altLang="en-GB" sz="3200" lang="en-US">
                <a:solidFill>
                  <a:srgbClr val="FFFFFF"/>
                </a:solidFill>
              </a:rPr>
              <a:t>7</a:t>
            </a:r>
            <a:r>
              <a:rPr altLang="en-GB" sz="3200" lang="en-US">
                <a:solidFill>
                  <a:srgbClr val="FFFFFF"/>
                </a:solidFill>
              </a:rPr>
              <a:t> </a:t>
            </a:r>
            <a:endParaRPr sz="3200" lang="en-GB">
              <a:solidFill>
                <a:srgbClr val="FFFFFF"/>
              </a:solidFill>
            </a:endParaRPr>
          </a:p>
          <a:p>
            <a:pPr algn="ctr"/>
            <a:endParaRPr sz="3200" lang="en-GB">
              <a:solidFill>
                <a:srgbClr val="FFFFFF"/>
              </a:solidFill>
            </a:endParaRPr>
          </a:p>
          <a:p>
            <a:pPr algn="ctr"/>
            <a:r>
              <a:rPr altLang="en-GB" sz="3200" lang="en-US">
                <a:solidFill>
                  <a:srgbClr val="FFFFFF"/>
                </a:solidFill>
              </a:rPr>
              <a:t>C</a:t>
            </a:r>
            <a:r>
              <a:rPr altLang="en-GB" sz="3200" lang="en-US">
                <a:solidFill>
                  <a:srgbClr val="FFFFFF"/>
                </a:solidFill>
              </a:rPr>
              <a:t>o</a:t>
            </a:r>
            <a:r>
              <a:rPr altLang="en-GB" sz="3200" lang="en-US">
                <a:solidFill>
                  <a:srgbClr val="FFFFFF"/>
                </a:solidFill>
              </a:rPr>
              <a:t>l</a:t>
            </a:r>
            <a:r>
              <a:rPr altLang="en-GB" sz="3200" lang="en-US">
                <a:solidFill>
                  <a:srgbClr val="FFFFFF"/>
                </a:solidFill>
              </a:rPr>
              <a:t>l</a:t>
            </a:r>
            <a:r>
              <a:rPr altLang="en-GB" sz="3200" lang="en-US">
                <a:solidFill>
                  <a:srgbClr val="FFFFFF"/>
                </a:solidFill>
              </a:rPr>
              <a:t>e</a:t>
            </a:r>
            <a:r>
              <a:rPr altLang="en-GB" sz="3200" lang="en-US">
                <a:solidFill>
                  <a:srgbClr val="FFFFFF"/>
                </a:solidFill>
              </a:rPr>
              <a:t>ge </a:t>
            </a:r>
            <a:r>
              <a:rPr altLang="en-GB" sz="3200" lang="en-US">
                <a:solidFill>
                  <a:srgbClr val="FFFFFF"/>
                </a:solidFill>
              </a:rPr>
              <a:t>:</a:t>
            </a:r>
            <a:r>
              <a:rPr altLang="en-GB" sz="3200" lang="en-US">
                <a:solidFill>
                  <a:srgbClr val="FFFFFF"/>
                </a:solidFill>
              </a:rPr>
              <a:t> </a:t>
            </a:r>
            <a:r>
              <a:rPr altLang="en-GB" sz="3200" lang="en-US">
                <a:solidFill>
                  <a:srgbClr val="FFFFFF"/>
                </a:solidFill>
              </a:rPr>
              <a:t>T</a:t>
            </a:r>
            <a:r>
              <a:rPr altLang="en-GB" sz="3200" lang="en-US">
                <a:solidFill>
                  <a:srgbClr val="FFFFFF"/>
                </a:solidFill>
              </a:rPr>
              <a:t>a</a:t>
            </a:r>
            <a:r>
              <a:rPr altLang="en-GB" sz="3200" lang="en-US">
                <a:solidFill>
                  <a:srgbClr val="FFFFFF"/>
                </a:solidFill>
              </a:rPr>
              <a:t>g</a:t>
            </a:r>
            <a:r>
              <a:rPr altLang="en-GB" sz="3200" lang="en-US">
                <a:solidFill>
                  <a:srgbClr val="FFFFFF"/>
                </a:solidFill>
              </a:rPr>
              <a:t>o</a:t>
            </a:r>
            <a:r>
              <a:rPr altLang="en-GB" sz="3200" lang="en-US">
                <a:solidFill>
                  <a:srgbClr val="FFFFFF"/>
                </a:solidFill>
              </a:rPr>
              <a:t>r</a:t>
            </a:r>
            <a:r>
              <a:rPr altLang="en-GB" sz="3200" lang="en-US">
                <a:solidFill>
                  <a:srgbClr val="FFFFFF"/>
                </a:solidFill>
              </a:rPr>
              <a:t>e </a:t>
            </a:r>
            <a:r>
              <a:rPr altLang="en-GB" sz="3200" lang="en-US">
                <a:solidFill>
                  <a:srgbClr val="FFFFFF"/>
                </a:solidFill>
              </a:rPr>
              <a:t>Engineering </a:t>
            </a:r>
            <a:r>
              <a:rPr altLang="en-GB" sz="3200" lang="en-US">
                <a:solidFill>
                  <a:srgbClr val="FFFFFF"/>
                </a:solidFill>
              </a:rPr>
              <a:t>College </a:t>
            </a:r>
            <a:endParaRPr sz="3200" lang="en-GB">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43" name=""/>
        <p:cNvGrpSpPr/>
        <p:nvPr/>
      </p:nvGrpSpPr>
      <p:grpSpPr>
        <a:xfrm>
          <a:off x="0" y="0"/>
          <a:ext cx="0" cy="0"/>
          <a:chOff x="0" y="0"/>
          <a:chExt cx="0" cy="0"/>
        </a:xfrm>
      </p:grpSpPr>
      <p:sp>
        <p:nvSpPr>
          <p:cNvPr id="1048678" name="Shape 0"/>
          <p:cNvSpPr/>
          <p:nvPr/>
        </p:nvSpPr>
        <p:spPr>
          <a:xfrm>
            <a:off x="0" y="0"/>
            <a:ext cx="14630400" cy="8229600"/>
          </a:xfrm>
          <a:prstGeom prst="rect"/>
          <a:solidFill>
            <a:srgbClr val="121212"/>
          </a:solidFill>
        </p:spPr>
      </p:sp>
      <p:sp>
        <p:nvSpPr>
          <p:cNvPr id="1048679" name="Shape 1"/>
          <p:cNvSpPr/>
          <p:nvPr/>
        </p:nvSpPr>
        <p:spPr>
          <a:xfrm>
            <a:off x="0" y="-152757"/>
            <a:ext cx="14630400" cy="8229600"/>
          </a:xfrm>
          <a:prstGeom prst="rect"/>
          <a:solidFill>
            <a:srgbClr val="1F1F1F"/>
          </a:solidFill>
        </p:spPr>
      </p:sp>
      <p:pic>
        <p:nvPicPr>
          <p:cNvPr id="2097163" name="Image 0" descr="preencoded.png"/>
          <p:cNvPicPr>
            <a:picLocks noChangeAspect="1"/>
          </p:cNvPicPr>
          <p:nvPr/>
        </p:nvPicPr>
        <p:blipFill>
          <a:blip xmlns:r="http://schemas.openxmlformats.org/officeDocument/2006/relationships" r:embed="rId1"/>
          <a:stretch>
            <a:fillRect/>
          </a:stretch>
        </p:blipFill>
        <p:spPr>
          <a:xfrm>
            <a:off x="0" y="0"/>
            <a:ext cx="3657600" cy="8229600"/>
          </a:xfrm>
          <a:prstGeom prst="rect"/>
        </p:spPr>
      </p:pic>
      <p:sp>
        <p:nvSpPr>
          <p:cNvPr id="1048680" name="Text 2"/>
          <p:cNvSpPr/>
          <p:nvPr/>
        </p:nvSpPr>
        <p:spPr>
          <a:xfrm>
            <a:off x="4490799" y="934760"/>
            <a:ext cx="5554980" cy="694373"/>
          </a:xfrm>
          <a:prstGeom prst="rect"/>
          <a:noFill/>
        </p:spPr>
        <p:txBody>
          <a:bodyPr anchor="t" rtlCol="0" wrap="none"/>
          <a:p>
            <a:pPr indent="0" marL="0">
              <a:lnSpc>
                <a:spcPts val="5468"/>
              </a:lnSpc>
              <a:buNone/>
            </a:pPr>
            <a:r>
              <a:rPr dirty="0" sz="4374" kern="0" lang="en-US" spc="-131">
                <a:solidFill>
                  <a:srgbClr val="FA95AF"/>
                </a:solidFill>
                <a:latin typeface="Anton" pitchFamily="34" charset="0"/>
                <a:ea typeface="Anton" pitchFamily="34" charset="-122"/>
                <a:cs typeface="Anton" pitchFamily="34" charset="-120"/>
              </a:rPr>
              <a:t>Modeling</a:t>
            </a:r>
            <a:endParaRPr dirty="0" sz="4374" lang="en-US"/>
          </a:p>
        </p:txBody>
      </p:sp>
      <p:pic>
        <p:nvPicPr>
          <p:cNvPr id="2097164" name="Image 1" descr="preencoded.png"/>
          <p:cNvPicPr>
            <a:picLocks noChangeAspect="1"/>
          </p:cNvPicPr>
          <p:nvPr/>
        </p:nvPicPr>
        <p:blipFill>
          <a:blip xmlns:r="http://schemas.openxmlformats.org/officeDocument/2006/relationships" r:embed="rId2"/>
          <a:stretch>
            <a:fillRect/>
          </a:stretch>
        </p:blipFill>
        <p:spPr>
          <a:xfrm>
            <a:off x="4490799" y="1962388"/>
            <a:ext cx="1110972" cy="1777484"/>
          </a:xfrm>
          <a:prstGeom prst="rect"/>
        </p:spPr>
      </p:pic>
      <p:sp>
        <p:nvSpPr>
          <p:cNvPr id="1048681" name="Text 3"/>
          <p:cNvSpPr/>
          <p:nvPr/>
        </p:nvSpPr>
        <p:spPr>
          <a:xfrm>
            <a:off x="5935028" y="2184559"/>
            <a:ext cx="2777490" cy="347186"/>
          </a:xfrm>
          <a:prstGeom prst="rect"/>
          <a:noFill/>
        </p:spPr>
        <p:txBody>
          <a:bodyPr anchor="t" rtlCol="0" wrap="none"/>
          <a:p>
            <a:pPr algn="l" indent="0" marL="0">
              <a:lnSpc>
                <a:spcPts val="2734"/>
              </a:lnSpc>
              <a:buNone/>
            </a:pPr>
            <a:r>
              <a:rPr dirty="0" sz="2187" kern="0" lang="en-US" spc="-66">
                <a:solidFill>
                  <a:srgbClr val="FA95AF"/>
                </a:solidFill>
                <a:latin typeface="Anton" pitchFamily="34" charset="0"/>
                <a:ea typeface="Anton" pitchFamily="34" charset="-122"/>
                <a:cs typeface="Anton" pitchFamily="34" charset="-120"/>
              </a:rPr>
              <a:t>Data Preprocessing</a:t>
            </a:r>
            <a:endParaRPr dirty="0" sz="2187" lang="en-US"/>
          </a:p>
        </p:txBody>
      </p:sp>
      <p:sp>
        <p:nvSpPr>
          <p:cNvPr id="1048682" name="Text 4"/>
          <p:cNvSpPr/>
          <p:nvPr/>
        </p:nvSpPr>
        <p:spPr>
          <a:xfrm>
            <a:off x="5935028" y="2664976"/>
            <a:ext cx="7862173" cy="355402"/>
          </a:xfrm>
          <a:prstGeom prst="rect"/>
          <a:noFill/>
        </p:spPr>
        <p:txBody>
          <a:bodyPr anchor="t" rtlCol="0" wrap="none"/>
          <a:p>
            <a:pPr algn="l"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Standardize and augment the chest X-ray dataset to improve model performance.</a:t>
            </a:r>
            <a:endParaRPr dirty="0" sz="2000" lang="en-US"/>
          </a:p>
        </p:txBody>
      </p:sp>
      <p:pic>
        <p:nvPicPr>
          <p:cNvPr id="2097165" name="Image 2" descr="preencoded.png"/>
          <p:cNvPicPr>
            <a:picLocks noChangeAspect="1"/>
          </p:cNvPicPr>
          <p:nvPr/>
        </p:nvPicPr>
        <p:blipFill>
          <a:blip xmlns:r="http://schemas.openxmlformats.org/officeDocument/2006/relationships" r:embed="rId3"/>
          <a:stretch>
            <a:fillRect/>
          </a:stretch>
        </p:blipFill>
        <p:spPr>
          <a:xfrm>
            <a:off x="4490799" y="3739872"/>
            <a:ext cx="1110972" cy="1777484"/>
          </a:xfrm>
          <a:prstGeom prst="rect"/>
        </p:spPr>
      </p:pic>
      <p:sp>
        <p:nvSpPr>
          <p:cNvPr id="1048683" name="Text 5"/>
          <p:cNvSpPr/>
          <p:nvPr/>
        </p:nvSpPr>
        <p:spPr>
          <a:xfrm>
            <a:off x="5935028" y="3962043"/>
            <a:ext cx="2777490" cy="347186"/>
          </a:xfrm>
          <a:prstGeom prst="rect"/>
          <a:noFill/>
        </p:spPr>
        <p:txBody>
          <a:bodyPr anchor="t" rtlCol="0" wrap="none"/>
          <a:p>
            <a:pPr algn="l" indent="0" marL="0">
              <a:lnSpc>
                <a:spcPts val="2734"/>
              </a:lnSpc>
              <a:buNone/>
            </a:pPr>
            <a:r>
              <a:rPr dirty="0" sz="2187" kern="0" lang="en-US" spc="-66">
                <a:solidFill>
                  <a:srgbClr val="FA95AF"/>
                </a:solidFill>
                <a:latin typeface="Anton" pitchFamily="34" charset="0"/>
                <a:ea typeface="Anton" pitchFamily="34" charset="-122"/>
                <a:cs typeface="Anton" pitchFamily="34" charset="-120"/>
              </a:rPr>
              <a:t>GAN Architecture</a:t>
            </a:r>
            <a:endParaRPr dirty="0" sz="2187" lang="en-US"/>
          </a:p>
        </p:txBody>
      </p:sp>
      <p:sp>
        <p:nvSpPr>
          <p:cNvPr id="1048684" name="Text 6"/>
          <p:cNvSpPr/>
          <p:nvPr/>
        </p:nvSpPr>
        <p:spPr>
          <a:xfrm>
            <a:off x="5935028" y="4442460"/>
            <a:ext cx="7862173" cy="710803"/>
          </a:xfrm>
          <a:prstGeom prst="rect"/>
          <a:noFill/>
        </p:spPr>
        <p:txBody>
          <a:bodyPr anchor="t" rtlCol="0" wrap="square"/>
          <a:p>
            <a:pPr algn="l"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Design a Generative Adversarial Network (GAN) with a generator and discriminator to synthesize realistic chest X-ray images.</a:t>
            </a:r>
            <a:endParaRPr dirty="0" sz="2000" lang="en-US"/>
          </a:p>
        </p:txBody>
      </p:sp>
      <p:pic>
        <p:nvPicPr>
          <p:cNvPr id="2097166" name="Image 3" descr="preencoded.png"/>
          <p:cNvPicPr>
            <a:picLocks noChangeAspect="1"/>
          </p:cNvPicPr>
          <p:nvPr/>
        </p:nvPicPr>
        <p:blipFill>
          <a:blip xmlns:r="http://schemas.openxmlformats.org/officeDocument/2006/relationships" r:embed="rId4"/>
          <a:stretch>
            <a:fillRect/>
          </a:stretch>
        </p:blipFill>
        <p:spPr>
          <a:xfrm>
            <a:off x="4490799" y="5517356"/>
            <a:ext cx="1110972" cy="1777484"/>
          </a:xfrm>
          <a:prstGeom prst="rect"/>
        </p:spPr>
      </p:pic>
      <p:sp>
        <p:nvSpPr>
          <p:cNvPr id="1048685" name="Text 7"/>
          <p:cNvSpPr/>
          <p:nvPr/>
        </p:nvSpPr>
        <p:spPr>
          <a:xfrm>
            <a:off x="5935028" y="5739527"/>
            <a:ext cx="2777490" cy="347186"/>
          </a:xfrm>
          <a:prstGeom prst="rect"/>
          <a:noFill/>
        </p:spPr>
        <p:txBody>
          <a:bodyPr anchor="t" rtlCol="0" wrap="none"/>
          <a:p>
            <a:pPr algn="l" indent="0" marL="0">
              <a:lnSpc>
                <a:spcPts val="2734"/>
              </a:lnSpc>
              <a:buNone/>
            </a:pPr>
            <a:r>
              <a:rPr dirty="0" sz="2187" kern="0" lang="en-US" spc="-66">
                <a:solidFill>
                  <a:srgbClr val="FA95AF"/>
                </a:solidFill>
                <a:latin typeface="Anton" pitchFamily="34" charset="0"/>
                <a:ea typeface="Anton" pitchFamily="34" charset="-122"/>
                <a:cs typeface="Anton" pitchFamily="34" charset="-120"/>
              </a:rPr>
              <a:t>Training</a:t>
            </a:r>
            <a:endParaRPr dirty="0" sz="2187" lang="en-US"/>
          </a:p>
        </p:txBody>
      </p:sp>
      <p:sp>
        <p:nvSpPr>
          <p:cNvPr id="1048686" name="Text 8"/>
          <p:cNvSpPr/>
          <p:nvPr/>
        </p:nvSpPr>
        <p:spPr>
          <a:xfrm>
            <a:off x="5935028" y="6219944"/>
            <a:ext cx="7862173" cy="710803"/>
          </a:xfrm>
          <a:prstGeom prst="rect"/>
          <a:noFill/>
        </p:spPr>
        <p:txBody>
          <a:bodyPr anchor="t" rtlCol="0" wrap="square"/>
          <a:p>
            <a:pPr algn="l"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Train the GAN model using the preprocessed dataset, optimizing the generator and discriminator simultaneously.</a:t>
            </a:r>
            <a:endParaRPr dirty="0" sz="200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46" name=""/>
        <p:cNvGrpSpPr/>
        <p:nvPr/>
      </p:nvGrpSpPr>
      <p:grpSpPr>
        <a:xfrm>
          <a:off x="0" y="0"/>
          <a:ext cx="0" cy="0"/>
          <a:chOff x="0" y="0"/>
          <a:chExt cx="0" cy="0"/>
        </a:xfrm>
      </p:grpSpPr>
      <p:sp>
        <p:nvSpPr>
          <p:cNvPr id="1048690" name="Shape 0"/>
          <p:cNvSpPr/>
          <p:nvPr/>
        </p:nvSpPr>
        <p:spPr>
          <a:xfrm>
            <a:off x="0" y="0"/>
            <a:ext cx="14630400" cy="8229600"/>
          </a:xfrm>
          <a:prstGeom prst="rect"/>
          <a:solidFill>
            <a:srgbClr val="121212"/>
          </a:solidFill>
        </p:spPr>
      </p:sp>
      <p:sp>
        <p:nvSpPr>
          <p:cNvPr id="1048691" name="Shape 1"/>
          <p:cNvSpPr/>
          <p:nvPr/>
        </p:nvSpPr>
        <p:spPr>
          <a:xfrm>
            <a:off x="0" y="0"/>
            <a:ext cx="14630400" cy="8229600"/>
          </a:xfrm>
          <a:prstGeom prst="rect"/>
          <a:solidFill>
            <a:srgbClr val="1F1F1F"/>
          </a:solidFill>
        </p:spPr>
      </p:sp>
      <p:sp>
        <p:nvSpPr>
          <p:cNvPr id="1048692" name="Text 2"/>
          <p:cNvSpPr/>
          <p:nvPr/>
        </p:nvSpPr>
        <p:spPr>
          <a:xfrm>
            <a:off x="2037993" y="1586389"/>
            <a:ext cx="5554980" cy="694373"/>
          </a:xfrm>
          <a:prstGeom prst="rect"/>
          <a:noFill/>
        </p:spPr>
        <p:txBody>
          <a:bodyPr anchor="t" rtlCol="0" wrap="none"/>
          <a:p>
            <a:pPr indent="0" marL="0">
              <a:lnSpc>
                <a:spcPts val="5468"/>
              </a:lnSpc>
              <a:buNone/>
            </a:pPr>
            <a:r>
              <a:rPr dirty="0" sz="4374" kern="0" lang="en-US" spc="-131">
                <a:solidFill>
                  <a:srgbClr val="FA95AF"/>
                </a:solidFill>
                <a:latin typeface="Anton" pitchFamily="34" charset="0"/>
                <a:ea typeface="Anton" pitchFamily="34" charset="-122"/>
                <a:cs typeface="Anton" pitchFamily="34" charset="-120"/>
              </a:rPr>
              <a:t>Result</a:t>
            </a:r>
            <a:endParaRPr dirty="0" sz="4374" lang="en-US"/>
          </a:p>
        </p:txBody>
      </p:sp>
      <p:sp>
        <p:nvSpPr>
          <p:cNvPr id="1048693" name="Text 3"/>
          <p:cNvSpPr/>
          <p:nvPr/>
        </p:nvSpPr>
        <p:spPr>
          <a:xfrm>
            <a:off x="2037993" y="2836188"/>
            <a:ext cx="5110520" cy="666512"/>
          </a:xfrm>
          <a:prstGeom prst="rect"/>
          <a:noFill/>
        </p:spPr>
        <p:txBody>
          <a:bodyPr anchor="t" rtlCol="0" wrap="none"/>
          <a:p>
            <a:pPr algn="ctr" indent="0" marL="0">
              <a:lnSpc>
                <a:spcPts val="5249"/>
              </a:lnSpc>
              <a:buNone/>
            </a:pPr>
            <a:r>
              <a:rPr dirty="0" sz="5249" kern="0" lang="en-US" spc="-157">
                <a:solidFill>
                  <a:srgbClr val="FA95AF"/>
                </a:solidFill>
                <a:latin typeface="Anton" pitchFamily="34" charset="0"/>
                <a:ea typeface="Anton" pitchFamily="34" charset="-122"/>
                <a:cs typeface="Anton" pitchFamily="34" charset="-120"/>
              </a:rPr>
              <a:t>94.2%</a:t>
            </a:r>
            <a:endParaRPr dirty="0" sz="5249" lang="en-US"/>
          </a:p>
        </p:txBody>
      </p:sp>
      <p:sp>
        <p:nvSpPr>
          <p:cNvPr id="1048694" name="Text 4"/>
          <p:cNvSpPr/>
          <p:nvPr/>
        </p:nvSpPr>
        <p:spPr>
          <a:xfrm>
            <a:off x="3204448" y="3780353"/>
            <a:ext cx="2777490" cy="347186"/>
          </a:xfrm>
          <a:prstGeom prst="rect"/>
          <a:noFill/>
        </p:spPr>
        <p:txBody>
          <a:bodyPr anchor="t" rtlCol="0" wrap="none"/>
          <a:p>
            <a:pPr algn="ctr" indent="0" marL="0">
              <a:lnSpc>
                <a:spcPts val="2734"/>
              </a:lnSpc>
              <a:buNone/>
            </a:pPr>
            <a:r>
              <a:rPr dirty="0" sz="2187" kern="0" lang="en-US" spc="-66">
                <a:solidFill>
                  <a:srgbClr val="FA95AF"/>
                </a:solidFill>
                <a:latin typeface="Anton" pitchFamily="34" charset="0"/>
                <a:ea typeface="Anton" pitchFamily="34" charset="-122"/>
                <a:cs typeface="Anton" pitchFamily="34" charset="-120"/>
              </a:rPr>
              <a:t>Accuracy</a:t>
            </a:r>
            <a:endParaRPr dirty="0" sz="2187" lang="en-US"/>
          </a:p>
        </p:txBody>
      </p:sp>
      <p:sp>
        <p:nvSpPr>
          <p:cNvPr id="1048695" name="Text 5"/>
          <p:cNvSpPr/>
          <p:nvPr/>
        </p:nvSpPr>
        <p:spPr>
          <a:xfrm>
            <a:off x="2037993" y="4260771"/>
            <a:ext cx="5110520" cy="710803"/>
          </a:xfrm>
          <a:prstGeom prst="rect"/>
          <a:noFill/>
        </p:spPr>
        <p:txBody>
          <a:bodyPr anchor="t" rtlCol="0" wrap="square"/>
          <a:p>
            <a:pPr algn="ctr"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The GAN model achieved 94.2% accuracy in generating realistic and diverse chest X-ray images.</a:t>
            </a:r>
            <a:endParaRPr dirty="0" sz="2000" lang="en-US"/>
          </a:p>
        </p:txBody>
      </p:sp>
      <p:sp>
        <p:nvSpPr>
          <p:cNvPr id="1048696" name="Text 6"/>
          <p:cNvSpPr/>
          <p:nvPr/>
        </p:nvSpPr>
        <p:spPr>
          <a:xfrm>
            <a:off x="7481768" y="2836188"/>
            <a:ext cx="5110639" cy="666512"/>
          </a:xfrm>
          <a:prstGeom prst="rect"/>
          <a:noFill/>
        </p:spPr>
        <p:txBody>
          <a:bodyPr anchor="t" rtlCol="0" wrap="none"/>
          <a:p>
            <a:pPr algn="ctr" indent="0" marL="0">
              <a:lnSpc>
                <a:spcPts val="5249"/>
              </a:lnSpc>
              <a:buNone/>
            </a:pPr>
            <a:r>
              <a:rPr dirty="0" sz="5249" kern="0" lang="en-US" spc="-157">
                <a:solidFill>
                  <a:srgbClr val="FA95AF"/>
                </a:solidFill>
                <a:latin typeface="Anton" pitchFamily="34" charset="0"/>
                <a:ea typeface="Anton" pitchFamily="34" charset="-122"/>
                <a:cs typeface="Anton" pitchFamily="34" charset="-120"/>
              </a:rPr>
              <a:t>99%</a:t>
            </a:r>
            <a:endParaRPr dirty="0" sz="5249" lang="en-US"/>
          </a:p>
        </p:txBody>
      </p:sp>
      <p:sp>
        <p:nvSpPr>
          <p:cNvPr id="1048697" name="Text 7"/>
          <p:cNvSpPr/>
          <p:nvPr/>
        </p:nvSpPr>
        <p:spPr>
          <a:xfrm>
            <a:off x="8648343" y="3780353"/>
            <a:ext cx="2777490" cy="347186"/>
          </a:xfrm>
          <a:prstGeom prst="rect"/>
          <a:noFill/>
        </p:spPr>
        <p:txBody>
          <a:bodyPr anchor="t" rtlCol="0" wrap="none"/>
          <a:p>
            <a:pPr algn="ctr" indent="0" marL="0">
              <a:lnSpc>
                <a:spcPts val="2734"/>
              </a:lnSpc>
              <a:buNone/>
            </a:pPr>
            <a:r>
              <a:rPr dirty="0" sz="2187" kern="0" lang="en-US" spc="-66">
                <a:solidFill>
                  <a:srgbClr val="FA95AF"/>
                </a:solidFill>
                <a:latin typeface="Anton" pitchFamily="34" charset="0"/>
                <a:ea typeface="Anton" pitchFamily="34" charset="-122"/>
                <a:cs typeface="Anton" pitchFamily="34" charset="-120"/>
              </a:rPr>
              <a:t>Realistic</a:t>
            </a:r>
            <a:endParaRPr dirty="0" sz="2187" lang="en-US"/>
          </a:p>
        </p:txBody>
      </p:sp>
      <p:sp>
        <p:nvSpPr>
          <p:cNvPr id="1048698" name="Text 8"/>
          <p:cNvSpPr/>
          <p:nvPr/>
        </p:nvSpPr>
        <p:spPr>
          <a:xfrm>
            <a:off x="7481768" y="4260771"/>
            <a:ext cx="5110639" cy="710803"/>
          </a:xfrm>
          <a:prstGeom prst="rect"/>
          <a:noFill/>
        </p:spPr>
        <p:txBody>
          <a:bodyPr anchor="t" rtlCol="0" wrap="square"/>
          <a:p>
            <a:pPr algn="ctr"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The generated chest X-ray images were 99% visually indistinguishable from real patient scans.</a:t>
            </a:r>
            <a:endParaRPr dirty="0" sz="2000" lang="en-US"/>
          </a:p>
        </p:txBody>
      </p:sp>
      <p:sp>
        <p:nvSpPr>
          <p:cNvPr id="1048699" name="Text 9"/>
          <p:cNvSpPr/>
          <p:nvPr/>
        </p:nvSpPr>
        <p:spPr>
          <a:xfrm>
            <a:off x="2204561" y="5889784"/>
            <a:ext cx="10554414" cy="1421606"/>
          </a:xfrm>
          <a:prstGeom prst="rect"/>
          <a:noFill/>
        </p:spPr>
        <p:txBody>
          <a:bodyPr anchor="t" rtlCol="0" wrap="square"/>
          <a:p>
            <a:pPr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The GAN-based medical image synthesis model demonstrated impressive results in generating realistic and diverse chest X-ray images. The high accuracy of 94.2% and visual realism of 99% show the potential of this approach to augment limited medical imaging datasets and support applications like computer-aided diagnosis.</a:t>
            </a:r>
            <a:endParaRPr dirty="0" sz="200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9" name=""/>
        <p:cNvGrpSpPr/>
        <p:nvPr/>
      </p:nvGrpSpPr>
      <p:grpSpPr>
        <a:xfrm>
          <a:off x="0" y="0"/>
          <a:ext cx="0" cy="0"/>
          <a:chOff x="0" y="0"/>
          <a:chExt cx="0" cy="0"/>
        </a:xfrm>
      </p:grpSpPr>
      <p:sp>
        <p:nvSpPr>
          <p:cNvPr id="1048582" name="Shape 0"/>
          <p:cNvSpPr/>
          <p:nvPr/>
        </p:nvSpPr>
        <p:spPr>
          <a:xfrm>
            <a:off x="0" y="0"/>
            <a:ext cx="14630400" cy="8229600"/>
          </a:xfrm>
          <a:prstGeom prst="rect"/>
          <a:solidFill>
            <a:srgbClr val="121212"/>
          </a:solidFill>
        </p:spPr>
      </p:sp>
      <p:sp>
        <p:nvSpPr>
          <p:cNvPr id="1048583" name="Shape 1"/>
          <p:cNvSpPr/>
          <p:nvPr/>
        </p:nvSpPr>
        <p:spPr>
          <a:xfrm>
            <a:off x="0" y="0"/>
            <a:ext cx="14630400" cy="8229600"/>
          </a:xfrm>
          <a:prstGeom prst="rect"/>
          <a:solidFill>
            <a:srgbClr val="1F1F1F"/>
          </a:solidFill>
        </p:spPr>
      </p:sp>
      <p:pic>
        <p:nvPicPr>
          <p:cNvPr id="2097152" name="Image 0" descr="preencoded.png"/>
          <p:cNvPicPr>
            <a:picLocks noChangeAspect="1"/>
          </p:cNvPicPr>
          <p:nvPr/>
        </p:nvPicPr>
        <p:blipFill>
          <a:blip xmlns:r="http://schemas.openxmlformats.org/officeDocument/2006/relationships" r:embed="rId1"/>
          <a:stretch>
            <a:fillRect/>
          </a:stretch>
        </p:blipFill>
        <p:spPr>
          <a:xfrm>
            <a:off x="9144000" y="0"/>
            <a:ext cx="5486400" cy="8229600"/>
          </a:xfrm>
          <a:prstGeom prst="rect"/>
        </p:spPr>
      </p:pic>
      <p:sp>
        <p:nvSpPr>
          <p:cNvPr id="1048584" name="Text 2"/>
          <p:cNvSpPr/>
          <p:nvPr/>
        </p:nvSpPr>
        <p:spPr>
          <a:xfrm>
            <a:off x="833199" y="1954292"/>
            <a:ext cx="7477601" cy="1916430"/>
          </a:xfrm>
          <a:prstGeom prst="rect"/>
          <a:noFill/>
        </p:spPr>
        <p:txBody>
          <a:bodyPr anchor="t" rtlCol="0" wrap="square"/>
          <a:p>
            <a:pPr indent="0" marL="0">
              <a:lnSpc>
                <a:spcPts val="7545"/>
              </a:lnSpc>
              <a:buNone/>
            </a:pPr>
            <a:r>
              <a:rPr dirty="0" sz="6036" kern="0" lang="en-US" spc="-181" u="none">
                <a:solidFill>
                  <a:srgbClr val="FA95AF"/>
                </a:solidFill>
                <a:latin typeface="Anton" pitchFamily="34" charset="0"/>
                <a:ea typeface="Anton" pitchFamily="34" charset="-122"/>
                <a:cs typeface="Anton" pitchFamily="34" charset="-120"/>
              </a:rPr>
              <a:t>Introduction to Medical Image Synthesis</a:t>
            </a:r>
            <a:endParaRPr dirty="0" sz="6036" lang="en-US" u="none"/>
          </a:p>
        </p:txBody>
      </p:sp>
      <p:sp>
        <p:nvSpPr>
          <p:cNvPr id="1048585" name="Text 3"/>
          <p:cNvSpPr/>
          <p:nvPr/>
        </p:nvSpPr>
        <p:spPr>
          <a:xfrm>
            <a:off x="833199" y="4203978"/>
            <a:ext cx="7477601" cy="1421606"/>
          </a:xfrm>
          <a:prstGeom prst="rect"/>
          <a:noFill/>
        </p:spPr>
        <p:txBody>
          <a:bodyPr anchor="t" rtlCol="0" wrap="square"/>
          <a:p>
            <a:pPr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Explore the power of Generative Adversarial Networks (GANs) in revolutionizing medical image synthesis. Learn how AI can generate realistic and diverse pulmonary chest X-ray images, opening new possibilities for healthcare diagnostics and research.</a:t>
            </a:r>
            <a:endParaRPr dirty="0" sz="200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22" name=""/>
        <p:cNvGrpSpPr/>
        <p:nvPr/>
      </p:nvGrpSpPr>
      <p:grpSpPr>
        <a:xfrm>
          <a:off x="0" y="0"/>
          <a:ext cx="0" cy="0"/>
          <a:chOff x="0" y="0"/>
          <a:chExt cx="0" cy="0"/>
        </a:xfrm>
      </p:grpSpPr>
      <p:sp>
        <p:nvSpPr>
          <p:cNvPr id="1048589" name="Shape 0"/>
          <p:cNvSpPr/>
          <p:nvPr/>
        </p:nvSpPr>
        <p:spPr>
          <a:xfrm>
            <a:off x="0" y="0"/>
            <a:ext cx="14630400" cy="8229600"/>
          </a:xfrm>
          <a:prstGeom prst="rect"/>
          <a:solidFill>
            <a:srgbClr val="121212"/>
          </a:solidFill>
        </p:spPr>
      </p:sp>
      <p:sp>
        <p:nvSpPr>
          <p:cNvPr id="1048590" name="Shape 1"/>
          <p:cNvSpPr/>
          <p:nvPr/>
        </p:nvSpPr>
        <p:spPr>
          <a:xfrm>
            <a:off x="0" y="0"/>
            <a:ext cx="14630400" cy="8229600"/>
          </a:xfrm>
          <a:prstGeom prst="rect"/>
          <a:solidFill>
            <a:srgbClr val="1F1F1F"/>
          </a:solidFill>
        </p:spPr>
      </p:sp>
      <p:sp>
        <p:nvSpPr>
          <p:cNvPr id="1048591" name="Text 2"/>
          <p:cNvSpPr/>
          <p:nvPr/>
        </p:nvSpPr>
        <p:spPr>
          <a:xfrm>
            <a:off x="2037993" y="1443395"/>
            <a:ext cx="5554980" cy="694373"/>
          </a:xfrm>
          <a:prstGeom prst="rect"/>
          <a:noFill/>
        </p:spPr>
        <p:txBody>
          <a:bodyPr anchor="t" rtlCol="0" wrap="none"/>
          <a:p>
            <a:pPr indent="0" marL="0">
              <a:lnSpc>
                <a:spcPts val="5468"/>
              </a:lnSpc>
              <a:buNone/>
            </a:pPr>
            <a:r>
              <a:rPr dirty="0" sz="4374" kern="0" lang="en-US" spc="-131">
                <a:solidFill>
                  <a:srgbClr val="FA95AF"/>
                </a:solidFill>
                <a:latin typeface="Anton" pitchFamily="34" charset="0"/>
                <a:ea typeface="Anton" pitchFamily="34" charset="-122"/>
                <a:cs typeface="Anton" pitchFamily="34" charset="-120"/>
              </a:rPr>
              <a:t>Agenda</a:t>
            </a:r>
            <a:endParaRPr dirty="0" sz="4374" lang="en-US"/>
          </a:p>
        </p:txBody>
      </p:sp>
      <p:sp>
        <p:nvSpPr>
          <p:cNvPr id="1048592" name="Shape 3"/>
          <p:cNvSpPr/>
          <p:nvPr/>
        </p:nvSpPr>
        <p:spPr>
          <a:xfrm>
            <a:off x="2037993" y="2582108"/>
            <a:ext cx="5166122" cy="1990963"/>
          </a:xfrm>
          <a:prstGeom prst="roundRect">
            <a:avLst>
              <a:gd name="adj" fmla="val 6696"/>
            </a:avLst>
          </a:prstGeom>
          <a:solidFill>
            <a:srgbClr val="0D0D0D"/>
          </a:solidFill>
        </p:spPr>
      </p:sp>
      <p:sp>
        <p:nvSpPr>
          <p:cNvPr id="1048593" name="Text 4"/>
          <p:cNvSpPr/>
          <p:nvPr/>
        </p:nvSpPr>
        <p:spPr>
          <a:xfrm>
            <a:off x="2260163" y="2804279"/>
            <a:ext cx="2777490" cy="347186"/>
          </a:xfrm>
          <a:prstGeom prst="rect"/>
          <a:noFill/>
        </p:spPr>
        <p:txBody>
          <a:bodyPr anchor="t" rtlCol="0" wrap="none"/>
          <a:p>
            <a:pPr indent="0" marL="0">
              <a:lnSpc>
                <a:spcPts val="2734"/>
              </a:lnSpc>
              <a:buNone/>
            </a:pPr>
            <a:r>
              <a:rPr dirty="0" sz="2187" kern="0" lang="en-US" spc="-66">
                <a:solidFill>
                  <a:srgbClr val="FA95AF"/>
                </a:solidFill>
                <a:latin typeface="Anton" pitchFamily="34" charset="0"/>
                <a:ea typeface="Anton" pitchFamily="34" charset="-122"/>
                <a:cs typeface="Anton" pitchFamily="34" charset="-120"/>
              </a:rPr>
              <a:t>Introduction</a:t>
            </a:r>
            <a:endParaRPr dirty="0" sz="2187" lang="en-US"/>
          </a:p>
        </p:txBody>
      </p:sp>
      <p:sp>
        <p:nvSpPr>
          <p:cNvPr id="1048594" name="Text 5"/>
          <p:cNvSpPr/>
          <p:nvPr/>
        </p:nvSpPr>
        <p:spPr>
          <a:xfrm>
            <a:off x="2260163" y="3284696"/>
            <a:ext cx="4721781" cy="1066205"/>
          </a:xfrm>
          <a:prstGeom prst="rect"/>
          <a:noFill/>
        </p:spPr>
        <p:txBody>
          <a:bodyPr anchor="t" rtlCol="0" wrap="square"/>
          <a:p>
            <a:pPr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Overview of medical image synthesis using Generative Adversarial Networks (GANs) for pulmonary chest X-rays.</a:t>
            </a:r>
            <a:endParaRPr dirty="0" sz="1800" lang="en-US"/>
          </a:p>
        </p:txBody>
      </p:sp>
      <p:sp>
        <p:nvSpPr>
          <p:cNvPr id="1048595" name="Shape 6"/>
          <p:cNvSpPr/>
          <p:nvPr/>
        </p:nvSpPr>
        <p:spPr>
          <a:xfrm>
            <a:off x="7426285" y="2582108"/>
            <a:ext cx="5166122" cy="1990963"/>
          </a:xfrm>
          <a:prstGeom prst="roundRect">
            <a:avLst>
              <a:gd name="adj" fmla="val 6696"/>
            </a:avLst>
          </a:prstGeom>
          <a:solidFill>
            <a:srgbClr val="0D0D0D"/>
          </a:solidFill>
        </p:spPr>
      </p:sp>
      <p:sp>
        <p:nvSpPr>
          <p:cNvPr id="1048596" name="Text 7"/>
          <p:cNvSpPr/>
          <p:nvPr/>
        </p:nvSpPr>
        <p:spPr>
          <a:xfrm>
            <a:off x="7648456" y="2804279"/>
            <a:ext cx="2777490" cy="347186"/>
          </a:xfrm>
          <a:prstGeom prst="rect"/>
          <a:noFill/>
        </p:spPr>
        <p:txBody>
          <a:bodyPr anchor="t" rtlCol="0" wrap="none"/>
          <a:p>
            <a:pPr indent="0" marL="0">
              <a:lnSpc>
                <a:spcPts val="2734"/>
              </a:lnSpc>
              <a:buNone/>
            </a:pPr>
            <a:r>
              <a:rPr dirty="0" sz="2187" kern="0" lang="en-US" spc="-66">
                <a:solidFill>
                  <a:srgbClr val="FA95AF"/>
                </a:solidFill>
                <a:latin typeface="Anton" pitchFamily="34" charset="0"/>
                <a:ea typeface="Anton" pitchFamily="34" charset="-122"/>
                <a:cs typeface="Anton" pitchFamily="34" charset="-120"/>
              </a:rPr>
              <a:t>Project Overview</a:t>
            </a:r>
            <a:endParaRPr dirty="0" sz="2187" lang="en-US"/>
          </a:p>
        </p:txBody>
      </p:sp>
      <p:sp>
        <p:nvSpPr>
          <p:cNvPr id="1048597" name="Text 8"/>
          <p:cNvSpPr/>
          <p:nvPr/>
        </p:nvSpPr>
        <p:spPr>
          <a:xfrm>
            <a:off x="7648456" y="3284696"/>
            <a:ext cx="4721781" cy="1066205"/>
          </a:xfrm>
          <a:prstGeom prst="rect"/>
          <a:noFill/>
        </p:spPr>
        <p:txBody>
          <a:bodyPr anchor="t" rtlCol="0" wrap="square"/>
          <a:p>
            <a:pPr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Detailed look at the key components and objectives of the medical imaging synthesis project.</a:t>
            </a:r>
            <a:endParaRPr dirty="0" sz="1800" lang="en-US"/>
          </a:p>
        </p:txBody>
      </p:sp>
      <p:sp>
        <p:nvSpPr>
          <p:cNvPr id="1048598" name="Shape 9"/>
          <p:cNvSpPr/>
          <p:nvPr/>
        </p:nvSpPr>
        <p:spPr>
          <a:xfrm>
            <a:off x="2037993" y="4795242"/>
            <a:ext cx="5166122" cy="1990963"/>
          </a:xfrm>
          <a:prstGeom prst="roundRect">
            <a:avLst>
              <a:gd name="adj" fmla="val 6696"/>
            </a:avLst>
          </a:prstGeom>
          <a:solidFill>
            <a:srgbClr val="0D0D0D"/>
          </a:solidFill>
        </p:spPr>
      </p:sp>
      <p:sp>
        <p:nvSpPr>
          <p:cNvPr id="1048599" name="Text 10"/>
          <p:cNvSpPr/>
          <p:nvPr/>
        </p:nvSpPr>
        <p:spPr>
          <a:xfrm>
            <a:off x="2260163" y="5017413"/>
            <a:ext cx="2777490" cy="347186"/>
          </a:xfrm>
          <a:prstGeom prst="rect"/>
          <a:noFill/>
        </p:spPr>
        <p:txBody>
          <a:bodyPr anchor="t" rtlCol="0" wrap="none"/>
          <a:p>
            <a:pPr indent="0" marL="0">
              <a:lnSpc>
                <a:spcPts val="2734"/>
              </a:lnSpc>
              <a:buNone/>
            </a:pPr>
            <a:r>
              <a:rPr dirty="0" sz="2187" kern="0" lang="en-US" spc="-66">
                <a:solidFill>
                  <a:srgbClr val="FA95AF"/>
                </a:solidFill>
                <a:latin typeface="Anton" pitchFamily="34" charset="0"/>
                <a:ea typeface="Anton" pitchFamily="34" charset="-122"/>
                <a:cs typeface="Anton" pitchFamily="34" charset="-120"/>
              </a:rPr>
              <a:t>GAN Architecture</a:t>
            </a:r>
            <a:endParaRPr dirty="0" sz="2187" lang="en-US"/>
          </a:p>
        </p:txBody>
      </p:sp>
      <p:sp>
        <p:nvSpPr>
          <p:cNvPr id="1048600" name="Text 11"/>
          <p:cNvSpPr/>
          <p:nvPr/>
        </p:nvSpPr>
        <p:spPr>
          <a:xfrm>
            <a:off x="2260163" y="5497830"/>
            <a:ext cx="4721781" cy="1066205"/>
          </a:xfrm>
          <a:prstGeom prst="rect"/>
          <a:noFill/>
        </p:spPr>
        <p:txBody>
          <a:bodyPr anchor="t" rtlCol="0" wrap="square"/>
          <a:p>
            <a:pPr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Exploring the specific GAN model architecture designed for generating realistic chest X-ray images.</a:t>
            </a:r>
            <a:endParaRPr dirty="0" sz="1800" lang="en-US"/>
          </a:p>
        </p:txBody>
      </p:sp>
      <p:sp>
        <p:nvSpPr>
          <p:cNvPr id="1048601" name="Shape 12"/>
          <p:cNvSpPr/>
          <p:nvPr/>
        </p:nvSpPr>
        <p:spPr>
          <a:xfrm>
            <a:off x="7426285" y="4795242"/>
            <a:ext cx="5166122" cy="1990963"/>
          </a:xfrm>
          <a:prstGeom prst="roundRect">
            <a:avLst>
              <a:gd name="adj" fmla="val 6696"/>
            </a:avLst>
          </a:prstGeom>
          <a:solidFill>
            <a:srgbClr val="0D0D0D"/>
          </a:solidFill>
        </p:spPr>
      </p:sp>
      <p:sp>
        <p:nvSpPr>
          <p:cNvPr id="1048602" name="Text 13"/>
          <p:cNvSpPr/>
          <p:nvPr/>
        </p:nvSpPr>
        <p:spPr>
          <a:xfrm>
            <a:off x="7648456" y="5017413"/>
            <a:ext cx="2777490" cy="347186"/>
          </a:xfrm>
          <a:prstGeom prst="rect"/>
          <a:noFill/>
        </p:spPr>
        <p:txBody>
          <a:bodyPr anchor="t" rtlCol="0" wrap="none"/>
          <a:p>
            <a:pPr indent="0" marL="0">
              <a:lnSpc>
                <a:spcPts val="2734"/>
              </a:lnSpc>
              <a:buNone/>
            </a:pPr>
            <a:r>
              <a:rPr dirty="0" sz="2187" kern="0" lang="en-US" spc="-66">
                <a:solidFill>
                  <a:srgbClr val="FA95AF"/>
                </a:solidFill>
                <a:latin typeface="Anton" pitchFamily="34" charset="0"/>
                <a:ea typeface="Anton" pitchFamily="34" charset="-122"/>
                <a:cs typeface="Anton" pitchFamily="34" charset="-120"/>
              </a:rPr>
              <a:t>Results &amp; Impact</a:t>
            </a:r>
            <a:endParaRPr dirty="0" sz="2187" lang="en-US"/>
          </a:p>
        </p:txBody>
      </p:sp>
      <p:sp>
        <p:nvSpPr>
          <p:cNvPr id="1048603" name="Text 14"/>
          <p:cNvSpPr/>
          <p:nvPr/>
        </p:nvSpPr>
        <p:spPr>
          <a:xfrm>
            <a:off x="7648456" y="5497830"/>
            <a:ext cx="4721781" cy="1066205"/>
          </a:xfrm>
          <a:prstGeom prst="rect"/>
          <a:noFill/>
        </p:spPr>
        <p:txBody>
          <a:bodyPr anchor="t" rtlCol="0" wrap="square"/>
          <a:p>
            <a:pPr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Showcasing the generated medical images and discussing their potential value for healthcare applications.</a:t>
            </a:r>
            <a:endParaRPr dirty="0" sz="180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25" name=""/>
        <p:cNvGrpSpPr/>
        <p:nvPr/>
      </p:nvGrpSpPr>
      <p:grpSpPr>
        <a:xfrm>
          <a:off x="0" y="0"/>
          <a:ext cx="0" cy="0"/>
          <a:chOff x="0" y="0"/>
          <a:chExt cx="0" cy="0"/>
        </a:xfrm>
      </p:grpSpPr>
      <p:sp>
        <p:nvSpPr>
          <p:cNvPr id="1048607" name="Shape 0"/>
          <p:cNvSpPr/>
          <p:nvPr/>
        </p:nvSpPr>
        <p:spPr>
          <a:xfrm>
            <a:off x="0" y="0"/>
            <a:ext cx="14630400" cy="8229600"/>
          </a:xfrm>
          <a:prstGeom prst="rect"/>
          <a:solidFill>
            <a:srgbClr val="121212"/>
          </a:solidFill>
        </p:spPr>
      </p:sp>
      <p:sp>
        <p:nvSpPr>
          <p:cNvPr id="1048608" name="Shape 1"/>
          <p:cNvSpPr/>
          <p:nvPr/>
        </p:nvSpPr>
        <p:spPr>
          <a:xfrm>
            <a:off x="0" y="0"/>
            <a:ext cx="14630400" cy="8229600"/>
          </a:xfrm>
          <a:prstGeom prst="rect"/>
          <a:solidFill>
            <a:srgbClr val="1F1F1F"/>
          </a:solidFill>
        </p:spPr>
      </p:sp>
      <p:pic>
        <p:nvPicPr>
          <p:cNvPr id="2097153" name="Image 0" descr="preencoded.png"/>
          <p:cNvPicPr>
            <a:picLocks noChangeAspect="1"/>
          </p:cNvPicPr>
          <p:nvPr/>
        </p:nvPicPr>
        <p:blipFill>
          <a:blip xmlns:r="http://schemas.openxmlformats.org/officeDocument/2006/relationships" r:embed="rId1"/>
          <a:stretch>
            <a:fillRect/>
          </a:stretch>
        </p:blipFill>
        <p:spPr>
          <a:xfrm>
            <a:off x="0" y="0"/>
            <a:ext cx="14630400" cy="2777490"/>
          </a:xfrm>
          <a:prstGeom prst="rect"/>
        </p:spPr>
      </p:pic>
      <p:sp>
        <p:nvSpPr>
          <p:cNvPr id="1048609" name="Text 2"/>
          <p:cNvSpPr/>
          <p:nvPr/>
        </p:nvSpPr>
        <p:spPr>
          <a:xfrm>
            <a:off x="2037993" y="3923467"/>
            <a:ext cx="5554980" cy="694373"/>
          </a:xfrm>
          <a:prstGeom prst="rect"/>
          <a:noFill/>
        </p:spPr>
        <p:txBody>
          <a:bodyPr anchor="t" rtlCol="0" wrap="none"/>
          <a:p>
            <a:pPr indent="0" marL="0">
              <a:lnSpc>
                <a:spcPts val="5468"/>
              </a:lnSpc>
              <a:buNone/>
            </a:pPr>
            <a:r>
              <a:rPr dirty="0" sz="4374" kern="0" lang="en-US" spc="-131">
                <a:solidFill>
                  <a:srgbClr val="FA95AF"/>
                </a:solidFill>
                <a:latin typeface="Anton" pitchFamily="34" charset="0"/>
                <a:ea typeface="Anton" pitchFamily="34" charset="-122"/>
                <a:cs typeface="Anton" pitchFamily="34" charset="-120"/>
              </a:rPr>
              <a:t>Problem statement</a:t>
            </a:r>
            <a:endParaRPr dirty="0" sz="4374" lang="en-US"/>
          </a:p>
        </p:txBody>
      </p:sp>
      <p:sp>
        <p:nvSpPr>
          <p:cNvPr id="1048610" name="Text 3"/>
          <p:cNvSpPr/>
          <p:nvPr/>
        </p:nvSpPr>
        <p:spPr>
          <a:xfrm>
            <a:off x="2037993" y="4951095"/>
            <a:ext cx="10554414" cy="2132409"/>
          </a:xfrm>
          <a:prstGeom prst="rect"/>
          <a:noFill/>
        </p:spPr>
        <p:txBody>
          <a:bodyPr anchor="t" rtlCol="0" wrap="square"/>
          <a:p>
            <a:pPr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The main problem this project aims to address is the shortage of labeled medical imaging data, particularly for chest X-rays. Acquiring and annotating such data is a time-consuming and costly process, creating a bottleneck for the development of advanced medical imaging algorithms. This project proposes to leverage Generative Adversarial Networks (GANs) to </a:t>
            </a:r>
            <a:r>
              <a:rPr b="1" dirty="0" sz="2000" kern="0" lang="en-US" spc="-35">
                <a:solidFill>
                  <a:srgbClr val="E0D6DE"/>
                </a:solidFill>
                <a:latin typeface="Fira Sans" pitchFamily="34" charset="0"/>
                <a:ea typeface="Fira Sans" pitchFamily="34" charset="-122"/>
                <a:cs typeface="Fira Sans" pitchFamily="34" charset="-120"/>
              </a:rPr>
              <a:t>synthesize high-quality, realistic chest X-ray images</a:t>
            </a:r>
            <a:r>
              <a:rPr dirty="0" sz="2000" kern="0" lang="en-US" spc="-35">
                <a:solidFill>
                  <a:srgbClr val="E0D6DE"/>
                </a:solidFill>
                <a:latin typeface="Fira Sans" pitchFamily="34" charset="0"/>
                <a:ea typeface="Fira Sans" pitchFamily="34" charset="-122"/>
                <a:cs typeface="Fira Sans" pitchFamily="34" charset="-120"/>
              </a:rPr>
              <a:t> that can be used to augment existing datasets and improve the performance of machine learning models for medical image analysis.</a:t>
            </a:r>
            <a:endParaRPr dirty="0" sz="2000"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28" name=""/>
        <p:cNvGrpSpPr/>
        <p:nvPr/>
      </p:nvGrpSpPr>
      <p:grpSpPr>
        <a:xfrm>
          <a:off x="0" y="0"/>
          <a:ext cx="0" cy="0"/>
          <a:chOff x="0" y="0"/>
          <a:chExt cx="0" cy="0"/>
        </a:xfrm>
      </p:grpSpPr>
      <p:sp>
        <p:nvSpPr>
          <p:cNvPr id="1048614" name="Shape 0"/>
          <p:cNvSpPr/>
          <p:nvPr/>
        </p:nvSpPr>
        <p:spPr>
          <a:xfrm>
            <a:off x="0" y="0"/>
            <a:ext cx="14630400" cy="8229600"/>
          </a:xfrm>
          <a:prstGeom prst="rect"/>
          <a:solidFill>
            <a:srgbClr val="121212"/>
          </a:solidFill>
        </p:spPr>
      </p:sp>
      <p:sp>
        <p:nvSpPr>
          <p:cNvPr id="1048615" name="Shape 1"/>
          <p:cNvSpPr/>
          <p:nvPr/>
        </p:nvSpPr>
        <p:spPr>
          <a:xfrm>
            <a:off x="0" y="0"/>
            <a:ext cx="14630400" cy="8229600"/>
          </a:xfrm>
          <a:prstGeom prst="rect"/>
          <a:solidFill>
            <a:srgbClr val="1F1F1F"/>
          </a:solidFill>
        </p:spPr>
      </p:sp>
      <p:pic>
        <p:nvPicPr>
          <p:cNvPr id="2097154" name="Image 0" descr="preencoded.png"/>
          <p:cNvPicPr>
            <a:picLocks noChangeAspect="1"/>
          </p:cNvPicPr>
          <p:nvPr/>
        </p:nvPicPr>
        <p:blipFill>
          <a:blip xmlns:r="http://schemas.openxmlformats.org/officeDocument/2006/relationships" r:embed="rId1"/>
          <a:stretch>
            <a:fillRect/>
          </a:stretch>
        </p:blipFill>
        <p:spPr>
          <a:xfrm>
            <a:off x="9144000" y="0"/>
            <a:ext cx="5486400" cy="8229600"/>
          </a:xfrm>
          <a:prstGeom prst="rect"/>
        </p:spPr>
      </p:pic>
      <p:sp>
        <p:nvSpPr>
          <p:cNvPr id="1048616" name="Text 2"/>
          <p:cNvSpPr/>
          <p:nvPr/>
        </p:nvSpPr>
        <p:spPr>
          <a:xfrm>
            <a:off x="833199" y="2054423"/>
            <a:ext cx="5554980" cy="694373"/>
          </a:xfrm>
          <a:prstGeom prst="rect"/>
          <a:noFill/>
        </p:spPr>
        <p:txBody>
          <a:bodyPr anchor="t" rtlCol="0" wrap="none"/>
          <a:p>
            <a:pPr indent="0" marL="0">
              <a:lnSpc>
                <a:spcPts val="5468"/>
              </a:lnSpc>
              <a:buNone/>
            </a:pPr>
            <a:r>
              <a:rPr dirty="0" sz="4374" kern="0" lang="en-US" spc="-131">
                <a:solidFill>
                  <a:srgbClr val="FA95AF"/>
                </a:solidFill>
                <a:latin typeface="Anton" pitchFamily="34" charset="0"/>
                <a:ea typeface="Anton" pitchFamily="34" charset="-122"/>
                <a:cs typeface="Anton" pitchFamily="34" charset="-120"/>
              </a:rPr>
              <a:t>Project Overview</a:t>
            </a:r>
            <a:endParaRPr dirty="0" sz="4374" lang="en-US"/>
          </a:p>
        </p:txBody>
      </p:sp>
      <p:sp>
        <p:nvSpPr>
          <p:cNvPr id="1048617" name="Text 3"/>
          <p:cNvSpPr/>
          <p:nvPr/>
        </p:nvSpPr>
        <p:spPr>
          <a:xfrm>
            <a:off x="833199" y="3082052"/>
            <a:ext cx="7477601" cy="1777008"/>
          </a:xfrm>
          <a:prstGeom prst="rect"/>
          <a:noFill/>
        </p:spPr>
        <p:txBody>
          <a:bodyPr anchor="t" rtlCol="0" wrap="square"/>
          <a:p>
            <a:pPr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This project aims to develop a generative adversarial network (GAN) for the synthesis of realistic pulmonary chest X-ray images. The goal is to create a powerful tool that can generate high-quality synthetic medical images to augment existing datasets and improve the performance of medical image analysis models.</a:t>
            </a:r>
            <a:endParaRPr dirty="0" sz="2000" lang="en-US"/>
          </a:p>
        </p:txBody>
      </p:sp>
      <p:sp>
        <p:nvSpPr>
          <p:cNvPr id="1048618" name="Text 4"/>
          <p:cNvSpPr/>
          <p:nvPr/>
        </p:nvSpPr>
        <p:spPr>
          <a:xfrm>
            <a:off x="833199" y="5108972"/>
            <a:ext cx="7477601" cy="1066205"/>
          </a:xfrm>
          <a:prstGeom prst="rect"/>
          <a:noFill/>
        </p:spPr>
        <p:txBody>
          <a:bodyPr anchor="t" rtlCol="0" wrap="square"/>
          <a:p>
            <a:pPr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The project will explore the latest advancements in GAN architectures and adapt them to the specific challenges of medical imaging, such as capturing subtle anatomical details and maintaining clinical realism.</a:t>
            </a:r>
            <a:endParaRPr dirty="0" sz="200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31" name=""/>
        <p:cNvGrpSpPr/>
        <p:nvPr/>
      </p:nvGrpSpPr>
      <p:grpSpPr>
        <a:xfrm>
          <a:off x="0" y="0"/>
          <a:ext cx="0" cy="0"/>
          <a:chOff x="0" y="0"/>
          <a:chExt cx="0" cy="0"/>
        </a:xfrm>
      </p:grpSpPr>
      <p:sp>
        <p:nvSpPr>
          <p:cNvPr id="1048622" name="Shape 0"/>
          <p:cNvSpPr/>
          <p:nvPr/>
        </p:nvSpPr>
        <p:spPr>
          <a:xfrm>
            <a:off x="0" y="0"/>
            <a:ext cx="14630400" cy="8229600"/>
          </a:xfrm>
          <a:prstGeom prst="rect"/>
          <a:solidFill>
            <a:srgbClr val="121212"/>
          </a:solidFill>
        </p:spPr>
      </p:sp>
      <p:sp>
        <p:nvSpPr>
          <p:cNvPr id="1048623" name="Shape 1"/>
          <p:cNvSpPr/>
          <p:nvPr/>
        </p:nvSpPr>
        <p:spPr>
          <a:xfrm>
            <a:off x="0" y="0"/>
            <a:ext cx="14630400" cy="8229600"/>
          </a:xfrm>
          <a:prstGeom prst="rect"/>
          <a:solidFill>
            <a:srgbClr val="1F1F1F"/>
          </a:solidFill>
        </p:spPr>
      </p:sp>
      <p:sp>
        <p:nvSpPr>
          <p:cNvPr id="1048624" name="Text 2"/>
          <p:cNvSpPr/>
          <p:nvPr/>
        </p:nvSpPr>
        <p:spPr>
          <a:xfrm>
            <a:off x="2037993" y="813316"/>
            <a:ext cx="8962430" cy="694373"/>
          </a:xfrm>
          <a:prstGeom prst="rect"/>
          <a:noFill/>
        </p:spPr>
        <p:txBody>
          <a:bodyPr anchor="t" rtlCol="0" wrap="none"/>
          <a:p>
            <a:pPr indent="0" marL="0">
              <a:lnSpc>
                <a:spcPts val="5468"/>
              </a:lnSpc>
              <a:buNone/>
            </a:pPr>
            <a:r>
              <a:rPr dirty="0" sz="4374" kern="0" lang="en-US" spc="-131">
                <a:solidFill>
                  <a:srgbClr val="FA95AF"/>
                </a:solidFill>
                <a:latin typeface="Anton" pitchFamily="34" charset="0"/>
                <a:ea typeface="Anton" pitchFamily="34" charset="-122"/>
                <a:cs typeface="Anton" pitchFamily="34" charset="-120"/>
              </a:rPr>
              <a:t>GAN Architecture for Chest X-ray Generation</a:t>
            </a:r>
            <a:endParaRPr dirty="0" sz="4374" lang="en-US"/>
          </a:p>
        </p:txBody>
      </p:sp>
      <p:sp>
        <p:nvSpPr>
          <p:cNvPr id="1048625" name="Text 3"/>
          <p:cNvSpPr/>
          <p:nvPr/>
        </p:nvSpPr>
        <p:spPr>
          <a:xfrm>
            <a:off x="2037993" y="2040850"/>
            <a:ext cx="5006221" cy="2132409"/>
          </a:xfrm>
          <a:prstGeom prst="rect"/>
          <a:noFill/>
        </p:spPr>
        <p:txBody>
          <a:bodyPr anchor="t" rtlCol="0" wrap="square"/>
          <a:p>
            <a:pPr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Our solution utilizes a Generative Adversarial Network (GAN) architecture to generate synthetic chest X-ray images. The GAN consists of a generator that produces realistic-looking X-ray images and a discriminator that evaluates the authenticity of the generated images.</a:t>
            </a:r>
            <a:endParaRPr dirty="0" sz="1800" lang="en-US"/>
          </a:p>
        </p:txBody>
      </p:sp>
      <p:sp>
        <p:nvSpPr>
          <p:cNvPr id="1048626" name="Text 4"/>
          <p:cNvSpPr/>
          <p:nvPr/>
        </p:nvSpPr>
        <p:spPr>
          <a:xfrm>
            <a:off x="2037993" y="4373166"/>
            <a:ext cx="5006221" cy="2843213"/>
          </a:xfrm>
          <a:prstGeom prst="rect"/>
          <a:noFill/>
        </p:spPr>
        <p:txBody>
          <a:bodyPr anchor="t" rtlCol="0" wrap="square"/>
          <a:p>
            <a:pPr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The generator takes in random noise as input and outputs a synthetic chest X-ray image, while the discriminator takes in both real and generated X-ray images and classifies them as real or fake. The two models are trained in an adversarial manner, with the generator trying to fool the discriminator and the discriminator trying to accurately identify the fake images.</a:t>
            </a:r>
            <a:endParaRPr dirty="0" sz="1800" lang="en-US"/>
          </a:p>
        </p:txBody>
      </p:sp>
      <p:pic>
        <p:nvPicPr>
          <p:cNvPr id="2097155" name="Image 0" descr="preencoded.png"/>
          <p:cNvPicPr>
            <a:picLocks noChangeAspect="1"/>
          </p:cNvPicPr>
          <p:nvPr/>
        </p:nvPicPr>
        <p:blipFill>
          <a:blip xmlns:r="http://schemas.openxmlformats.org/officeDocument/2006/relationships" r:embed="rId1"/>
          <a:stretch>
            <a:fillRect/>
          </a:stretch>
        </p:blipFill>
        <p:spPr>
          <a:xfrm>
            <a:off x="7593806" y="2090857"/>
            <a:ext cx="5006221" cy="5006221"/>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34" name=""/>
        <p:cNvGrpSpPr/>
        <p:nvPr/>
      </p:nvGrpSpPr>
      <p:grpSpPr>
        <a:xfrm>
          <a:off x="0" y="0"/>
          <a:ext cx="0" cy="0"/>
          <a:chOff x="0" y="0"/>
          <a:chExt cx="0" cy="0"/>
        </a:xfrm>
      </p:grpSpPr>
      <p:sp>
        <p:nvSpPr>
          <p:cNvPr id="1048630" name="Shape 0"/>
          <p:cNvSpPr/>
          <p:nvPr/>
        </p:nvSpPr>
        <p:spPr>
          <a:xfrm>
            <a:off x="0" y="0"/>
            <a:ext cx="14630400" cy="8229600"/>
          </a:xfrm>
          <a:prstGeom prst="rect"/>
          <a:solidFill>
            <a:srgbClr val="121212"/>
          </a:solidFill>
        </p:spPr>
      </p:sp>
      <p:sp>
        <p:nvSpPr>
          <p:cNvPr id="1048631" name="Shape 1"/>
          <p:cNvSpPr/>
          <p:nvPr/>
        </p:nvSpPr>
        <p:spPr>
          <a:xfrm>
            <a:off x="0" y="0"/>
            <a:ext cx="14630400" cy="8229600"/>
          </a:xfrm>
          <a:prstGeom prst="rect"/>
          <a:solidFill>
            <a:srgbClr val="1F1F1F"/>
          </a:solidFill>
        </p:spPr>
      </p:sp>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3657600" cy="8229600"/>
          </a:xfrm>
          <a:prstGeom prst="rect"/>
        </p:spPr>
      </p:pic>
      <p:sp>
        <p:nvSpPr>
          <p:cNvPr id="1048632" name="Text 2"/>
          <p:cNvSpPr/>
          <p:nvPr/>
        </p:nvSpPr>
        <p:spPr>
          <a:xfrm>
            <a:off x="4490799" y="1693307"/>
            <a:ext cx="5554980" cy="694373"/>
          </a:xfrm>
          <a:prstGeom prst="rect"/>
          <a:noFill/>
        </p:spPr>
        <p:txBody>
          <a:bodyPr anchor="t" rtlCol="0" wrap="none"/>
          <a:p>
            <a:pPr indent="0" marL="0">
              <a:lnSpc>
                <a:spcPts val="5468"/>
              </a:lnSpc>
              <a:buNone/>
            </a:pPr>
            <a:r>
              <a:rPr dirty="0" sz="4374" kern="0" lang="en-US" spc="-131">
                <a:solidFill>
                  <a:srgbClr val="FA95AF"/>
                </a:solidFill>
                <a:latin typeface="Anton" pitchFamily="34" charset="0"/>
                <a:ea typeface="Anton" pitchFamily="34" charset="-122"/>
                <a:cs typeface="Anton" pitchFamily="34" charset="-120"/>
              </a:rPr>
              <a:t>Who are the end user?</a:t>
            </a:r>
            <a:endParaRPr dirty="0" sz="4374" lang="en-US"/>
          </a:p>
        </p:txBody>
      </p:sp>
      <p:sp>
        <p:nvSpPr>
          <p:cNvPr id="1048633" name="Shape 3"/>
          <p:cNvSpPr/>
          <p:nvPr/>
        </p:nvSpPr>
        <p:spPr>
          <a:xfrm>
            <a:off x="4490799" y="2894528"/>
            <a:ext cx="499943" cy="499943"/>
          </a:xfrm>
          <a:prstGeom prst="roundRect">
            <a:avLst>
              <a:gd name="adj" fmla="val 26667"/>
            </a:avLst>
          </a:prstGeom>
          <a:solidFill>
            <a:srgbClr val="0D0D0D"/>
          </a:solidFill>
        </p:spPr>
      </p:sp>
      <p:sp>
        <p:nvSpPr>
          <p:cNvPr id="1048634" name="Text 4"/>
          <p:cNvSpPr/>
          <p:nvPr/>
        </p:nvSpPr>
        <p:spPr>
          <a:xfrm>
            <a:off x="4690586" y="2936200"/>
            <a:ext cx="100251" cy="416481"/>
          </a:xfrm>
          <a:prstGeom prst="rect"/>
          <a:noFill/>
        </p:spPr>
        <p:txBody>
          <a:bodyPr anchor="t" rtlCol="0" wrap="none"/>
          <a:p>
            <a:pPr algn="ctr" indent="0" marL="0">
              <a:lnSpc>
                <a:spcPts val="3281"/>
              </a:lnSpc>
              <a:buNone/>
            </a:pPr>
            <a:r>
              <a:rPr dirty="0" sz="2624" kern="0" lang="en-US" spc="-79">
                <a:solidFill>
                  <a:srgbClr val="FA95AF"/>
                </a:solidFill>
                <a:latin typeface="Anton" pitchFamily="34" charset="0"/>
                <a:ea typeface="Anton" pitchFamily="34" charset="-122"/>
                <a:cs typeface="Anton" pitchFamily="34" charset="-120"/>
              </a:rPr>
              <a:t>1</a:t>
            </a:r>
            <a:endParaRPr dirty="0" sz="2624" lang="en-US"/>
          </a:p>
        </p:txBody>
      </p:sp>
      <p:sp>
        <p:nvSpPr>
          <p:cNvPr id="1048635" name="Text 5"/>
          <p:cNvSpPr/>
          <p:nvPr/>
        </p:nvSpPr>
        <p:spPr>
          <a:xfrm>
            <a:off x="5212913" y="2970848"/>
            <a:ext cx="2777490" cy="347186"/>
          </a:xfrm>
          <a:prstGeom prst="rect"/>
          <a:noFill/>
        </p:spPr>
        <p:txBody>
          <a:bodyPr anchor="t" rtlCol="0" wrap="none"/>
          <a:p>
            <a:pPr indent="0" marL="0">
              <a:lnSpc>
                <a:spcPts val="2734"/>
              </a:lnSpc>
              <a:buNone/>
            </a:pPr>
            <a:r>
              <a:rPr dirty="0" sz="2187" kern="0" lang="en-US" spc="-66">
                <a:solidFill>
                  <a:srgbClr val="FA95AF"/>
                </a:solidFill>
                <a:latin typeface="Anton" pitchFamily="34" charset="0"/>
                <a:ea typeface="Anton" pitchFamily="34" charset="-122"/>
                <a:cs typeface="Anton" pitchFamily="34" charset="-120"/>
              </a:rPr>
              <a:t>Medical Professionals</a:t>
            </a:r>
            <a:endParaRPr dirty="0" sz="2187" lang="en-US"/>
          </a:p>
        </p:txBody>
      </p:sp>
      <p:sp>
        <p:nvSpPr>
          <p:cNvPr id="1048636" name="Text 6"/>
          <p:cNvSpPr/>
          <p:nvPr/>
        </p:nvSpPr>
        <p:spPr>
          <a:xfrm>
            <a:off x="5212913" y="3451265"/>
            <a:ext cx="3820001" cy="1421606"/>
          </a:xfrm>
          <a:prstGeom prst="rect"/>
          <a:noFill/>
        </p:spPr>
        <p:txBody>
          <a:bodyPr anchor="t" rtlCol="0" wrap="square"/>
          <a:p>
            <a:pPr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Radiologists, physicians, and other healthcare providers who rely on accurate and timely analysis of chest X-rays for diagnosis and treatment.</a:t>
            </a:r>
            <a:endParaRPr dirty="0" sz="1800" lang="en-US"/>
          </a:p>
        </p:txBody>
      </p:sp>
      <p:sp>
        <p:nvSpPr>
          <p:cNvPr id="1048637" name="Shape 7"/>
          <p:cNvSpPr/>
          <p:nvPr/>
        </p:nvSpPr>
        <p:spPr>
          <a:xfrm>
            <a:off x="9255085" y="2894528"/>
            <a:ext cx="499943" cy="499943"/>
          </a:xfrm>
          <a:prstGeom prst="roundRect">
            <a:avLst>
              <a:gd name="adj" fmla="val 26667"/>
            </a:avLst>
          </a:prstGeom>
          <a:solidFill>
            <a:srgbClr val="0D0D0D"/>
          </a:solidFill>
        </p:spPr>
      </p:sp>
      <p:sp>
        <p:nvSpPr>
          <p:cNvPr id="1048638" name="Text 8"/>
          <p:cNvSpPr/>
          <p:nvPr/>
        </p:nvSpPr>
        <p:spPr>
          <a:xfrm>
            <a:off x="9427607" y="2936200"/>
            <a:ext cx="154781" cy="416481"/>
          </a:xfrm>
          <a:prstGeom prst="rect"/>
          <a:noFill/>
        </p:spPr>
        <p:txBody>
          <a:bodyPr anchor="t" rtlCol="0" wrap="none"/>
          <a:p>
            <a:pPr algn="ctr" indent="0" marL="0">
              <a:lnSpc>
                <a:spcPts val="3281"/>
              </a:lnSpc>
              <a:buNone/>
            </a:pPr>
            <a:r>
              <a:rPr dirty="0" sz="2624" kern="0" lang="en-US" spc="-79">
                <a:solidFill>
                  <a:srgbClr val="FA95AF"/>
                </a:solidFill>
                <a:latin typeface="Anton" pitchFamily="34" charset="0"/>
                <a:ea typeface="Anton" pitchFamily="34" charset="-122"/>
                <a:cs typeface="Anton" pitchFamily="34" charset="-120"/>
              </a:rPr>
              <a:t>2</a:t>
            </a:r>
            <a:endParaRPr dirty="0" sz="2624" lang="en-US"/>
          </a:p>
        </p:txBody>
      </p:sp>
      <p:sp>
        <p:nvSpPr>
          <p:cNvPr id="1048639" name="Text 9"/>
          <p:cNvSpPr/>
          <p:nvPr/>
        </p:nvSpPr>
        <p:spPr>
          <a:xfrm>
            <a:off x="9977199" y="2970848"/>
            <a:ext cx="2777490" cy="347186"/>
          </a:xfrm>
          <a:prstGeom prst="rect"/>
          <a:noFill/>
        </p:spPr>
        <p:txBody>
          <a:bodyPr anchor="t" rtlCol="0" wrap="none"/>
          <a:p>
            <a:pPr indent="0" marL="0">
              <a:lnSpc>
                <a:spcPts val="2734"/>
              </a:lnSpc>
              <a:buNone/>
            </a:pPr>
            <a:r>
              <a:rPr dirty="0" sz="2187" kern="0" lang="en-US" spc="-66">
                <a:solidFill>
                  <a:srgbClr val="FA95AF"/>
                </a:solidFill>
                <a:latin typeface="Anton" pitchFamily="34" charset="0"/>
                <a:ea typeface="Anton" pitchFamily="34" charset="-122"/>
                <a:cs typeface="Anton" pitchFamily="34" charset="-120"/>
              </a:rPr>
              <a:t>Researchers</a:t>
            </a:r>
            <a:endParaRPr dirty="0" sz="2187" lang="en-US"/>
          </a:p>
        </p:txBody>
      </p:sp>
      <p:sp>
        <p:nvSpPr>
          <p:cNvPr id="1048640" name="Text 10"/>
          <p:cNvSpPr/>
          <p:nvPr/>
        </p:nvSpPr>
        <p:spPr>
          <a:xfrm>
            <a:off x="9977199" y="3451265"/>
            <a:ext cx="3820001" cy="1066205"/>
          </a:xfrm>
          <a:prstGeom prst="rect"/>
          <a:noFill/>
        </p:spPr>
        <p:txBody>
          <a:bodyPr anchor="t" rtlCol="0" wrap="square"/>
          <a:p>
            <a:pPr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Scientists and academics studying lung diseases and exploring new techniques for medical imaging and analysis.</a:t>
            </a:r>
            <a:endParaRPr dirty="0" sz="1800" lang="en-US"/>
          </a:p>
        </p:txBody>
      </p:sp>
      <p:sp>
        <p:nvSpPr>
          <p:cNvPr id="1048641" name="Shape 11"/>
          <p:cNvSpPr/>
          <p:nvPr/>
        </p:nvSpPr>
        <p:spPr>
          <a:xfrm>
            <a:off x="4490799" y="5268635"/>
            <a:ext cx="499943" cy="499943"/>
          </a:xfrm>
          <a:prstGeom prst="roundRect">
            <a:avLst>
              <a:gd name="adj" fmla="val 26667"/>
            </a:avLst>
          </a:prstGeom>
          <a:solidFill>
            <a:srgbClr val="0D0D0D"/>
          </a:solidFill>
        </p:spPr>
      </p:sp>
      <p:sp>
        <p:nvSpPr>
          <p:cNvPr id="1048642" name="Text 12"/>
          <p:cNvSpPr/>
          <p:nvPr/>
        </p:nvSpPr>
        <p:spPr>
          <a:xfrm>
            <a:off x="4663321" y="5310307"/>
            <a:ext cx="154781" cy="416481"/>
          </a:xfrm>
          <a:prstGeom prst="rect"/>
          <a:noFill/>
        </p:spPr>
        <p:txBody>
          <a:bodyPr anchor="t" rtlCol="0" wrap="none"/>
          <a:p>
            <a:pPr algn="ctr" indent="0" marL="0">
              <a:lnSpc>
                <a:spcPts val="3281"/>
              </a:lnSpc>
              <a:buNone/>
            </a:pPr>
            <a:r>
              <a:rPr dirty="0" sz="2624" kern="0" lang="en-US" spc="-79">
                <a:solidFill>
                  <a:srgbClr val="FA95AF"/>
                </a:solidFill>
                <a:latin typeface="Anton" pitchFamily="34" charset="0"/>
                <a:ea typeface="Anton" pitchFamily="34" charset="-122"/>
                <a:cs typeface="Anton" pitchFamily="34" charset="-120"/>
              </a:rPr>
              <a:t>3</a:t>
            </a:r>
            <a:endParaRPr dirty="0" sz="2624" lang="en-US"/>
          </a:p>
        </p:txBody>
      </p:sp>
      <p:sp>
        <p:nvSpPr>
          <p:cNvPr id="1048643" name="Text 13"/>
          <p:cNvSpPr/>
          <p:nvPr/>
        </p:nvSpPr>
        <p:spPr>
          <a:xfrm>
            <a:off x="5212913" y="5344954"/>
            <a:ext cx="2777490" cy="347186"/>
          </a:xfrm>
          <a:prstGeom prst="rect"/>
          <a:noFill/>
        </p:spPr>
        <p:txBody>
          <a:bodyPr anchor="t" rtlCol="0" wrap="none"/>
          <a:p>
            <a:pPr indent="0" marL="0">
              <a:lnSpc>
                <a:spcPts val="2734"/>
              </a:lnSpc>
              <a:buNone/>
            </a:pPr>
            <a:r>
              <a:rPr dirty="0" sz="2187" kern="0" lang="en-US" spc="-66">
                <a:solidFill>
                  <a:srgbClr val="FA95AF"/>
                </a:solidFill>
                <a:latin typeface="Anton" pitchFamily="34" charset="0"/>
                <a:ea typeface="Anton" pitchFamily="34" charset="-122"/>
                <a:cs typeface="Anton" pitchFamily="34" charset="-120"/>
              </a:rPr>
              <a:t>Patients</a:t>
            </a:r>
            <a:endParaRPr dirty="0" sz="2187" lang="en-US"/>
          </a:p>
        </p:txBody>
      </p:sp>
      <p:sp>
        <p:nvSpPr>
          <p:cNvPr id="1048644" name="Text 14"/>
          <p:cNvSpPr/>
          <p:nvPr/>
        </p:nvSpPr>
        <p:spPr>
          <a:xfrm>
            <a:off x="5212913" y="5825371"/>
            <a:ext cx="8584287" cy="710803"/>
          </a:xfrm>
          <a:prstGeom prst="rect"/>
          <a:noFill/>
        </p:spPr>
        <p:txBody>
          <a:bodyPr anchor="t" rtlCol="0" wrap="square"/>
          <a:p>
            <a:pPr indent="0" marL="0">
              <a:lnSpc>
                <a:spcPts val="2799"/>
              </a:lnSpc>
              <a:buNone/>
            </a:pPr>
            <a:r>
              <a:rPr dirty="0" sz="2000" kern="0" lang="en-US" spc="-35">
                <a:solidFill>
                  <a:srgbClr val="E0D6DE"/>
                </a:solidFill>
                <a:latin typeface="Fira Sans" pitchFamily="34" charset="0"/>
                <a:ea typeface="Fira Sans" pitchFamily="34" charset="-122"/>
                <a:cs typeface="Fira Sans" pitchFamily="34" charset="-120"/>
              </a:rPr>
              <a:t>Individuals seeking better understanding and visualization of their lung health and medical conditions.</a:t>
            </a:r>
            <a:endParaRPr dirty="0" sz="200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37" name=""/>
        <p:cNvGrpSpPr/>
        <p:nvPr/>
      </p:nvGrpSpPr>
      <p:grpSpPr>
        <a:xfrm>
          <a:off x="0" y="0"/>
          <a:ext cx="0" cy="0"/>
          <a:chOff x="0" y="0"/>
          <a:chExt cx="0" cy="0"/>
        </a:xfrm>
      </p:grpSpPr>
      <p:sp>
        <p:nvSpPr>
          <p:cNvPr id="1048648" name="Shape 0"/>
          <p:cNvSpPr/>
          <p:nvPr/>
        </p:nvSpPr>
        <p:spPr>
          <a:xfrm>
            <a:off x="0" y="0"/>
            <a:ext cx="14630400" cy="8229600"/>
          </a:xfrm>
          <a:prstGeom prst="rect"/>
          <a:solidFill>
            <a:srgbClr val="121212"/>
          </a:solidFill>
        </p:spPr>
      </p:sp>
      <p:sp>
        <p:nvSpPr>
          <p:cNvPr id="1048649" name="Shape 1"/>
          <p:cNvSpPr/>
          <p:nvPr/>
        </p:nvSpPr>
        <p:spPr>
          <a:xfrm>
            <a:off x="0" y="0"/>
            <a:ext cx="14630400" cy="8229600"/>
          </a:xfrm>
          <a:prstGeom prst="rect"/>
          <a:solidFill>
            <a:srgbClr val="1F1F1F"/>
          </a:solidFill>
        </p:spPr>
      </p:sp>
      <p:sp>
        <p:nvSpPr>
          <p:cNvPr id="1048650" name="Text 2"/>
          <p:cNvSpPr/>
          <p:nvPr/>
        </p:nvSpPr>
        <p:spPr>
          <a:xfrm>
            <a:off x="2037993" y="1728073"/>
            <a:ext cx="7964091" cy="694373"/>
          </a:xfrm>
          <a:prstGeom prst="rect"/>
          <a:noFill/>
        </p:spPr>
        <p:txBody>
          <a:bodyPr anchor="t" rtlCol="0" wrap="none"/>
          <a:p>
            <a:pPr indent="0" marL="0">
              <a:lnSpc>
                <a:spcPts val="5468"/>
              </a:lnSpc>
              <a:buNone/>
            </a:pPr>
            <a:r>
              <a:rPr dirty="0" sz="4374" kern="0" lang="en-US" spc="-131">
                <a:solidFill>
                  <a:srgbClr val="FA95AF"/>
                </a:solidFill>
                <a:latin typeface="Anton" pitchFamily="34" charset="0"/>
                <a:ea typeface="Anton" pitchFamily="34" charset="-122"/>
                <a:cs typeface="Anton" pitchFamily="34" charset="-120"/>
              </a:rPr>
              <a:t>Your solution and its value proposition</a:t>
            </a:r>
            <a:endParaRPr dirty="0" sz="4374" lang="en-US"/>
          </a:p>
        </p:txBody>
      </p:sp>
      <p:pic>
        <p:nvPicPr>
          <p:cNvPr id="2097157" name="Image 0" descr="preencoded.png"/>
          <p:cNvPicPr>
            <a:picLocks noChangeAspect="1"/>
          </p:cNvPicPr>
          <p:nvPr/>
        </p:nvPicPr>
        <p:blipFill>
          <a:blip xmlns:r="http://schemas.openxmlformats.org/officeDocument/2006/relationships" r:embed="rId1"/>
          <a:stretch>
            <a:fillRect/>
          </a:stretch>
        </p:blipFill>
        <p:spPr>
          <a:xfrm>
            <a:off x="2037993" y="2866787"/>
            <a:ext cx="444341" cy="444341"/>
          </a:xfrm>
          <a:prstGeom prst="rect"/>
        </p:spPr>
      </p:pic>
      <p:sp>
        <p:nvSpPr>
          <p:cNvPr id="1048651" name="Text 3"/>
          <p:cNvSpPr/>
          <p:nvPr/>
        </p:nvSpPr>
        <p:spPr>
          <a:xfrm>
            <a:off x="2037993" y="3533299"/>
            <a:ext cx="2777490" cy="347186"/>
          </a:xfrm>
          <a:prstGeom prst="rect"/>
          <a:noFill/>
        </p:spPr>
        <p:txBody>
          <a:bodyPr anchor="t" rtlCol="0" wrap="none"/>
          <a:p>
            <a:pPr algn="l" indent="0" marL="0">
              <a:lnSpc>
                <a:spcPts val="2734"/>
              </a:lnSpc>
              <a:buNone/>
            </a:pPr>
            <a:r>
              <a:rPr dirty="0" sz="2187" kern="0" lang="en-US" spc="-66">
                <a:solidFill>
                  <a:srgbClr val="FA95AF"/>
                </a:solidFill>
                <a:latin typeface="Anton" pitchFamily="34" charset="0"/>
                <a:ea typeface="Anton" pitchFamily="34" charset="-122"/>
                <a:cs typeface="Anton" pitchFamily="34" charset="-120"/>
              </a:rPr>
              <a:t>Accurate Diagnostics</a:t>
            </a:r>
            <a:endParaRPr dirty="0" sz="2187" lang="en-US"/>
          </a:p>
        </p:txBody>
      </p:sp>
      <p:sp>
        <p:nvSpPr>
          <p:cNvPr id="1048652" name="Text 4"/>
          <p:cNvSpPr/>
          <p:nvPr/>
        </p:nvSpPr>
        <p:spPr>
          <a:xfrm>
            <a:off x="2037993" y="4013716"/>
            <a:ext cx="3295888" cy="2487811"/>
          </a:xfrm>
          <a:prstGeom prst="rect"/>
          <a:noFill/>
        </p:spPr>
        <p:txBody>
          <a:bodyPr anchor="t" rtlCol="0" wrap="square"/>
          <a:p>
            <a:pPr algn="l"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Our GAN-based solution can generate high-quality synthetic chest X-ray images that are indistinguishable from real data. This enables more robust model training and improved disease detection accuracy.</a:t>
            </a:r>
            <a:endParaRPr dirty="0" sz="1800" lang="en-US"/>
          </a:p>
        </p:txBody>
      </p:sp>
      <p:pic>
        <p:nvPicPr>
          <p:cNvPr id="2097158" name="Image 1" descr="preencoded.png"/>
          <p:cNvPicPr>
            <a:picLocks noChangeAspect="1"/>
          </p:cNvPicPr>
          <p:nvPr/>
        </p:nvPicPr>
        <p:blipFill>
          <a:blip xmlns:r="http://schemas.openxmlformats.org/officeDocument/2006/relationships" r:embed="rId2"/>
          <a:stretch>
            <a:fillRect/>
          </a:stretch>
        </p:blipFill>
        <p:spPr>
          <a:xfrm>
            <a:off x="5667137" y="2866787"/>
            <a:ext cx="444341" cy="444341"/>
          </a:xfrm>
          <a:prstGeom prst="rect"/>
        </p:spPr>
      </p:pic>
      <p:sp>
        <p:nvSpPr>
          <p:cNvPr id="1048653" name="Text 5"/>
          <p:cNvSpPr/>
          <p:nvPr/>
        </p:nvSpPr>
        <p:spPr>
          <a:xfrm>
            <a:off x="5667137" y="3533299"/>
            <a:ext cx="2777490" cy="347186"/>
          </a:xfrm>
          <a:prstGeom prst="rect"/>
          <a:noFill/>
        </p:spPr>
        <p:txBody>
          <a:bodyPr anchor="t" rtlCol="0" wrap="none"/>
          <a:p>
            <a:pPr algn="l" indent="0" marL="0">
              <a:lnSpc>
                <a:spcPts val="2734"/>
              </a:lnSpc>
              <a:buNone/>
            </a:pPr>
            <a:r>
              <a:rPr dirty="0" sz="2187" kern="0" lang="en-US" spc="-66">
                <a:solidFill>
                  <a:srgbClr val="FA95AF"/>
                </a:solidFill>
                <a:latin typeface="Anton" pitchFamily="34" charset="0"/>
                <a:ea typeface="Anton" pitchFamily="34" charset="-122"/>
                <a:cs typeface="Anton" pitchFamily="34" charset="-120"/>
              </a:rPr>
              <a:t>Enhanced Accessibility</a:t>
            </a:r>
            <a:endParaRPr dirty="0" sz="2187" lang="en-US"/>
          </a:p>
        </p:txBody>
      </p:sp>
      <p:sp>
        <p:nvSpPr>
          <p:cNvPr id="1048654" name="Text 6"/>
          <p:cNvSpPr/>
          <p:nvPr/>
        </p:nvSpPr>
        <p:spPr>
          <a:xfrm>
            <a:off x="5667137" y="4013716"/>
            <a:ext cx="3296007" cy="2132409"/>
          </a:xfrm>
          <a:prstGeom prst="rect"/>
          <a:noFill/>
        </p:spPr>
        <p:txBody>
          <a:bodyPr anchor="t" rtlCol="0" wrap="square"/>
          <a:p>
            <a:pPr algn="l"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By generating synthetic data, we can expand the limited availability of medical images, improving access to training data for healthcare providers and AI researchers.</a:t>
            </a:r>
            <a:endParaRPr dirty="0" sz="1800" lang="en-US"/>
          </a:p>
        </p:txBody>
      </p:sp>
      <p:pic>
        <p:nvPicPr>
          <p:cNvPr id="2097159" name="Image 2" descr="preencoded.png"/>
          <p:cNvPicPr>
            <a:picLocks noChangeAspect="1"/>
          </p:cNvPicPr>
          <p:nvPr/>
        </p:nvPicPr>
        <p:blipFill>
          <a:blip xmlns:r="http://schemas.openxmlformats.org/officeDocument/2006/relationships" r:embed="rId3"/>
          <a:stretch>
            <a:fillRect/>
          </a:stretch>
        </p:blipFill>
        <p:spPr>
          <a:xfrm>
            <a:off x="9296400" y="2866787"/>
            <a:ext cx="444341" cy="444341"/>
          </a:xfrm>
          <a:prstGeom prst="rect"/>
        </p:spPr>
      </p:pic>
      <p:sp>
        <p:nvSpPr>
          <p:cNvPr id="1048655" name="Text 7"/>
          <p:cNvSpPr/>
          <p:nvPr/>
        </p:nvSpPr>
        <p:spPr>
          <a:xfrm>
            <a:off x="9296400" y="3533299"/>
            <a:ext cx="2777490" cy="347186"/>
          </a:xfrm>
          <a:prstGeom prst="rect"/>
          <a:noFill/>
        </p:spPr>
        <p:txBody>
          <a:bodyPr anchor="t" rtlCol="0" wrap="none"/>
          <a:p>
            <a:pPr algn="l" indent="0" marL="0">
              <a:lnSpc>
                <a:spcPts val="2734"/>
              </a:lnSpc>
              <a:buNone/>
            </a:pPr>
            <a:r>
              <a:rPr dirty="0" sz="2187" kern="0" lang="en-US" spc="-66">
                <a:solidFill>
                  <a:srgbClr val="FA95AF"/>
                </a:solidFill>
                <a:latin typeface="Anton" pitchFamily="34" charset="0"/>
                <a:ea typeface="Anton" pitchFamily="34" charset="-122"/>
                <a:cs typeface="Anton" pitchFamily="34" charset="-120"/>
              </a:rPr>
              <a:t>Cost Savings</a:t>
            </a:r>
            <a:endParaRPr dirty="0" sz="2187" lang="en-US"/>
          </a:p>
        </p:txBody>
      </p:sp>
      <p:sp>
        <p:nvSpPr>
          <p:cNvPr id="1048656" name="Text 8"/>
          <p:cNvSpPr/>
          <p:nvPr/>
        </p:nvSpPr>
        <p:spPr>
          <a:xfrm>
            <a:off x="9296400" y="4013716"/>
            <a:ext cx="3296007" cy="1777008"/>
          </a:xfrm>
          <a:prstGeom prst="rect"/>
          <a:noFill/>
        </p:spPr>
        <p:txBody>
          <a:bodyPr anchor="t" rtlCol="0" wrap="square"/>
          <a:p>
            <a:pPr algn="l" indent="0" marL="0">
              <a:lnSpc>
                <a:spcPts val="2799"/>
              </a:lnSpc>
              <a:buNone/>
            </a:pPr>
            <a:r>
              <a:rPr dirty="0" sz="1800" kern="0" lang="en-US" spc="-35">
                <a:solidFill>
                  <a:srgbClr val="E0D6DE"/>
                </a:solidFill>
                <a:latin typeface="Fira Sans" pitchFamily="34" charset="0"/>
                <a:ea typeface="Fira Sans" pitchFamily="34" charset="-122"/>
                <a:cs typeface="Fira Sans" pitchFamily="34" charset="-120"/>
              </a:rPr>
              <a:t>Our solution reduces the need for expensive and time-consuming medical imaging procedures, leading to significant cost savings for healthcare systems.</a:t>
            </a:r>
            <a:endParaRPr dirty="0" sz="180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40" name=""/>
        <p:cNvGrpSpPr/>
        <p:nvPr/>
      </p:nvGrpSpPr>
      <p:grpSpPr>
        <a:xfrm>
          <a:off x="0" y="0"/>
          <a:ext cx="0" cy="0"/>
          <a:chOff x="0" y="0"/>
          <a:chExt cx="0" cy="0"/>
        </a:xfrm>
      </p:grpSpPr>
      <p:sp>
        <p:nvSpPr>
          <p:cNvPr id="1048660" name="Shape 0"/>
          <p:cNvSpPr/>
          <p:nvPr/>
        </p:nvSpPr>
        <p:spPr>
          <a:xfrm>
            <a:off x="0" y="0"/>
            <a:ext cx="14630400" cy="8229600"/>
          </a:xfrm>
          <a:prstGeom prst="rect"/>
          <a:solidFill>
            <a:srgbClr val="121212"/>
          </a:solidFill>
        </p:spPr>
      </p:sp>
      <p:sp>
        <p:nvSpPr>
          <p:cNvPr id="1048661" name="Shape 1"/>
          <p:cNvSpPr/>
          <p:nvPr/>
        </p:nvSpPr>
        <p:spPr>
          <a:xfrm>
            <a:off x="0" y="0"/>
            <a:ext cx="14630400" cy="8230791"/>
          </a:xfrm>
          <a:prstGeom prst="rect"/>
          <a:solidFill>
            <a:srgbClr val="1F1F1F"/>
          </a:solidFill>
        </p:spPr>
      </p:sp>
      <p:sp>
        <p:nvSpPr>
          <p:cNvPr id="1048662" name="Text 2"/>
          <p:cNvSpPr/>
          <p:nvPr/>
        </p:nvSpPr>
        <p:spPr>
          <a:xfrm>
            <a:off x="2696528" y="534710"/>
            <a:ext cx="4861679" cy="607576"/>
          </a:xfrm>
          <a:prstGeom prst="rect"/>
          <a:noFill/>
        </p:spPr>
        <p:txBody>
          <a:bodyPr anchor="t" rtlCol="0" wrap="none"/>
          <a:p>
            <a:pPr indent="0" marL="0">
              <a:lnSpc>
                <a:spcPts val="4785"/>
              </a:lnSpc>
              <a:buNone/>
            </a:pPr>
            <a:r>
              <a:rPr dirty="0" sz="3828" kern="0" lang="en-US" spc="-115">
                <a:solidFill>
                  <a:srgbClr val="FA95AF"/>
                </a:solidFill>
                <a:latin typeface="Anton" pitchFamily="34" charset="0"/>
                <a:ea typeface="Anton" pitchFamily="34" charset="-122"/>
                <a:cs typeface="Anton" pitchFamily="34" charset="-120"/>
              </a:rPr>
              <a:t>The Wow in your solution</a:t>
            </a:r>
            <a:endParaRPr dirty="0" sz="3828" lang="en-US"/>
          </a:p>
        </p:txBody>
      </p:sp>
      <p:pic>
        <p:nvPicPr>
          <p:cNvPr id="2097160" name="Image 0" descr="preencoded.png"/>
          <p:cNvPicPr>
            <a:picLocks noChangeAspect="1"/>
          </p:cNvPicPr>
          <p:nvPr/>
        </p:nvPicPr>
        <p:blipFill>
          <a:blip xmlns:r="http://schemas.openxmlformats.org/officeDocument/2006/relationships" r:embed="rId1"/>
          <a:stretch>
            <a:fillRect/>
          </a:stretch>
        </p:blipFill>
        <p:spPr>
          <a:xfrm>
            <a:off x="4243745" y="1531144"/>
            <a:ext cx="1524119" cy="1431369"/>
          </a:xfrm>
          <a:prstGeom prst="rect"/>
        </p:spPr>
      </p:pic>
      <p:sp>
        <p:nvSpPr>
          <p:cNvPr id="1048663" name="Text 3"/>
          <p:cNvSpPr/>
          <p:nvPr/>
        </p:nvSpPr>
        <p:spPr>
          <a:xfrm>
            <a:off x="4969193" y="2213491"/>
            <a:ext cx="73104" cy="437555"/>
          </a:xfrm>
          <a:prstGeom prst="rect"/>
          <a:noFill/>
        </p:spPr>
        <p:txBody>
          <a:bodyPr anchor="t" rtlCol="0" wrap="none"/>
          <a:p>
            <a:pPr algn="ctr" indent="0" marL="0">
              <a:lnSpc>
                <a:spcPts val="3445"/>
              </a:lnSpc>
              <a:buNone/>
            </a:pPr>
            <a:r>
              <a:rPr dirty="0" sz="1914" kern="0" lang="en-US" spc="-57">
                <a:solidFill>
                  <a:srgbClr val="FA95AF"/>
                </a:solidFill>
                <a:latin typeface="Anton" pitchFamily="34" charset="0"/>
                <a:ea typeface="Anton" pitchFamily="34" charset="-122"/>
                <a:cs typeface="Anton" pitchFamily="34" charset="-120"/>
              </a:rPr>
              <a:t>1</a:t>
            </a:r>
            <a:endParaRPr dirty="0" sz="1914" lang="en-US"/>
          </a:p>
        </p:txBody>
      </p:sp>
      <p:sp>
        <p:nvSpPr>
          <p:cNvPr id="1048664" name="Text 4"/>
          <p:cNvSpPr/>
          <p:nvPr/>
        </p:nvSpPr>
        <p:spPr>
          <a:xfrm>
            <a:off x="5962293" y="1881068"/>
            <a:ext cx="2430780" cy="303848"/>
          </a:xfrm>
          <a:prstGeom prst="rect"/>
          <a:noFill/>
        </p:spPr>
        <p:txBody>
          <a:bodyPr anchor="t" rtlCol="0" wrap="none"/>
          <a:p>
            <a:pPr algn="l" indent="0" marL="0">
              <a:lnSpc>
                <a:spcPts val="2393"/>
              </a:lnSpc>
              <a:buNone/>
            </a:pPr>
            <a:r>
              <a:rPr dirty="0" sz="1914" kern="0" lang="en-US" spc="-57">
                <a:solidFill>
                  <a:srgbClr val="FA95AF"/>
                </a:solidFill>
                <a:latin typeface="Anton" pitchFamily="34" charset="0"/>
                <a:ea typeface="Anton" pitchFamily="34" charset="-122"/>
                <a:cs typeface="Anton" pitchFamily="34" charset="-120"/>
              </a:rPr>
              <a:t>Photorealistic</a:t>
            </a:r>
            <a:endParaRPr dirty="0" sz="1914" lang="en-US"/>
          </a:p>
        </p:txBody>
      </p:sp>
      <p:sp>
        <p:nvSpPr>
          <p:cNvPr id="1048665" name="Text 5"/>
          <p:cNvSpPr/>
          <p:nvPr/>
        </p:nvSpPr>
        <p:spPr>
          <a:xfrm>
            <a:off x="5962293" y="2301597"/>
            <a:ext cx="5216485" cy="310991"/>
          </a:xfrm>
          <a:prstGeom prst="rect"/>
          <a:noFill/>
        </p:spPr>
        <p:txBody>
          <a:bodyPr anchor="t" rtlCol="0" wrap="none"/>
          <a:p>
            <a:pPr algn="l" indent="0" marL="0">
              <a:lnSpc>
                <a:spcPts val="2450"/>
              </a:lnSpc>
              <a:buNone/>
            </a:pPr>
            <a:r>
              <a:rPr dirty="0" sz="1531" kern="0" lang="en-US" spc="-31">
                <a:solidFill>
                  <a:srgbClr val="E0D6DE"/>
                </a:solidFill>
                <a:latin typeface="Fira Sans" pitchFamily="34" charset="0"/>
                <a:ea typeface="Fira Sans" pitchFamily="34" charset="-122"/>
                <a:cs typeface="Fira Sans" pitchFamily="34" charset="-120"/>
              </a:rPr>
              <a:t>Generated images are indistinguishable from real chest X-rays</a:t>
            </a:r>
            <a:endParaRPr dirty="0" sz="1531" lang="en-US"/>
          </a:p>
        </p:txBody>
      </p:sp>
      <p:sp>
        <p:nvSpPr>
          <p:cNvPr id="1048666" name="Shape 6"/>
          <p:cNvSpPr/>
          <p:nvPr/>
        </p:nvSpPr>
        <p:spPr>
          <a:xfrm>
            <a:off x="5816441" y="2965311"/>
            <a:ext cx="6068735" cy="19407"/>
          </a:xfrm>
          <a:prstGeom prst="rect"/>
          <a:solidFill>
            <a:srgbClr val="931F3B"/>
          </a:solidFill>
        </p:spPr>
      </p:sp>
      <p:pic>
        <p:nvPicPr>
          <p:cNvPr id="2097161" name="Image 1" descr="preencoded.png"/>
          <p:cNvPicPr>
            <a:picLocks noChangeAspect="1"/>
          </p:cNvPicPr>
          <p:nvPr/>
        </p:nvPicPr>
        <p:blipFill>
          <a:blip xmlns:r="http://schemas.openxmlformats.org/officeDocument/2006/relationships" r:embed="rId2"/>
          <a:stretch>
            <a:fillRect/>
          </a:stretch>
        </p:blipFill>
        <p:spPr>
          <a:xfrm>
            <a:off x="3481626" y="3011091"/>
            <a:ext cx="3048238" cy="1431369"/>
          </a:xfrm>
          <a:prstGeom prst="rect"/>
        </p:spPr>
      </p:pic>
      <p:sp>
        <p:nvSpPr>
          <p:cNvPr id="1048667" name="Text 7"/>
          <p:cNvSpPr/>
          <p:nvPr/>
        </p:nvSpPr>
        <p:spPr>
          <a:xfrm>
            <a:off x="4949309" y="3507938"/>
            <a:ext cx="112871" cy="437555"/>
          </a:xfrm>
          <a:prstGeom prst="rect"/>
          <a:noFill/>
        </p:spPr>
        <p:txBody>
          <a:bodyPr anchor="t" rtlCol="0" wrap="none"/>
          <a:p>
            <a:pPr algn="ctr" indent="0" marL="0">
              <a:lnSpc>
                <a:spcPts val="3445"/>
              </a:lnSpc>
              <a:buNone/>
            </a:pPr>
            <a:r>
              <a:rPr dirty="0" sz="1914" kern="0" lang="en-US" spc="-57">
                <a:solidFill>
                  <a:srgbClr val="FA95AF"/>
                </a:solidFill>
                <a:latin typeface="Anton" pitchFamily="34" charset="0"/>
                <a:ea typeface="Anton" pitchFamily="34" charset="-122"/>
                <a:cs typeface="Anton" pitchFamily="34" charset="-120"/>
              </a:rPr>
              <a:t>2</a:t>
            </a:r>
            <a:endParaRPr dirty="0" sz="1914" lang="en-US"/>
          </a:p>
        </p:txBody>
      </p:sp>
      <p:sp>
        <p:nvSpPr>
          <p:cNvPr id="1048668" name="Text 8"/>
          <p:cNvSpPr/>
          <p:nvPr/>
        </p:nvSpPr>
        <p:spPr>
          <a:xfrm>
            <a:off x="6724293" y="3205520"/>
            <a:ext cx="2430780" cy="303848"/>
          </a:xfrm>
          <a:prstGeom prst="rect"/>
          <a:noFill/>
        </p:spPr>
        <p:txBody>
          <a:bodyPr anchor="t" rtlCol="0" wrap="none"/>
          <a:p>
            <a:pPr algn="l" indent="0" marL="0">
              <a:lnSpc>
                <a:spcPts val="2393"/>
              </a:lnSpc>
              <a:buNone/>
            </a:pPr>
            <a:r>
              <a:rPr dirty="0" sz="1914" kern="0" lang="en-US" spc="-57">
                <a:solidFill>
                  <a:srgbClr val="FA95AF"/>
                </a:solidFill>
                <a:latin typeface="Anton" pitchFamily="34" charset="0"/>
                <a:ea typeface="Anton" pitchFamily="34" charset="-122"/>
                <a:cs typeface="Anton" pitchFamily="34" charset="-120"/>
              </a:rPr>
              <a:t>Diverse</a:t>
            </a:r>
            <a:endParaRPr dirty="0" sz="1914" lang="en-US"/>
          </a:p>
        </p:txBody>
      </p:sp>
      <p:sp>
        <p:nvSpPr>
          <p:cNvPr id="1048669" name="Text 9"/>
          <p:cNvSpPr/>
          <p:nvPr/>
        </p:nvSpPr>
        <p:spPr>
          <a:xfrm>
            <a:off x="6724293" y="3626048"/>
            <a:ext cx="5015032" cy="621983"/>
          </a:xfrm>
          <a:prstGeom prst="rect"/>
          <a:noFill/>
        </p:spPr>
        <p:txBody>
          <a:bodyPr anchor="t" rtlCol="0" wrap="square"/>
          <a:p>
            <a:pPr algn="l" indent="0" marL="0">
              <a:lnSpc>
                <a:spcPts val="2450"/>
              </a:lnSpc>
              <a:buNone/>
            </a:pPr>
            <a:r>
              <a:rPr dirty="0" sz="1531" kern="0" lang="en-US" spc="-31">
                <a:solidFill>
                  <a:srgbClr val="E0D6DE"/>
                </a:solidFill>
                <a:latin typeface="Fira Sans" pitchFamily="34" charset="0"/>
                <a:ea typeface="Fira Sans" pitchFamily="34" charset="-122"/>
                <a:cs typeface="Fira Sans" pitchFamily="34" charset="-120"/>
              </a:rPr>
              <a:t>Able to generate a wide range of X-ray variations for different conditions</a:t>
            </a:r>
            <a:endParaRPr dirty="0" sz="1531" lang="en-US"/>
          </a:p>
        </p:txBody>
      </p:sp>
      <p:sp>
        <p:nvSpPr>
          <p:cNvPr id="1048670" name="Shape 10"/>
          <p:cNvSpPr/>
          <p:nvPr/>
        </p:nvSpPr>
        <p:spPr>
          <a:xfrm>
            <a:off x="6578441" y="4445258"/>
            <a:ext cx="5306735" cy="19407"/>
          </a:xfrm>
          <a:prstGeom prst="rect"/>
          <a:solidFill>
            <a:srgbClr val="931F3B"/>
          </a:solidFill>
        </p:spPr>
      </p:sp>
      <p:pic>
        <p:nvPicPr>
          <p:cNvPr id="2097162" name="Image 2" descr="preencoded.png"/>
          <p:cNvPicPr>
            <a:picLocks noChangeAspect="1"/>
          </p:cNvPicPr>
          <p:nvPr/>
        </p:nvPicPr>
        <p:blipFill>
          <a:blip xmlns:r="http://schemas.openxmlformats.org/officeDocument/2006/relationships" r:embed="rId3"/>
          <a:stretch>
            <a:fillRect/>
          </a:stretch>
        </p:blipFill>
        <p:spPr>
          <a:xfrm>
            <a:off x="2719507" y="4491038"/>
            <a:ext cx="4572357" cy="1431369"/>
          </a:xfrm>
          <a:prstGeom prst="rect"/>
        </p:spPr>
      </p:pic>
      <p:sp>
        <p:nvSpPr>
          <p:cNvPr id="1048671" name="Text 11"/>
          <p:cNvSpPr/>
          <p:nvPr/>
        </p:nvSpPr>
        <p:spPr>
          <a:xfrm>
            <a:off x="4949190" y="4987885"/>
            <a:ext cx="112871" cy="437555"/>
          </a:xfrm>
          <a:prstGeom prst="rect"/>
          <a:noFill/>
        </p:spPr>
        <p:txBody>
          <a:bodyPr anchor="t" rtlCol="0" wrap="none"/>
          <a:p>
            <a:pPr algn="ctr" indent="0" marL="0">
              <a:lnSpc>
                <a:spcPts val="3445"/>
              </a:lnSpc>
              <a:buNone/>
            </a:pPr>
            <a:r>
              <a:rPr dirty="0" sz="1914" kern="0" lang="en-US" spc="-57">
                <a:solidFill>
                  <a:srgbClr val="FA95AF"/>
                </a:solidFill>
                <a:latin typeface="Anton" pitchFamily="34" charset="0"/>
                <a:ea typeface="Anton" pitchFamily="34" charset="-122"/>
                <a:cs typeface="Anton" pitchFamily="34" charset="-120"/>
              </a:rPr>
              <a:t>3</a:t>
            </a:r>
            <a:endParaRPr dirty="0" sz="1914" lang="en-US"/>
          </a:p>
        </p:txBody>
      </p:sp>
      <p:sp>
        <p:nvSpPr>
          <p:cNvPr id="1048672" name="Text 12"/>
          <p:cNvSpPr/>
          <p:nvPr/>
        </p:nvSpPr>
        <p:spPr>
          <a:xfrm>
            <a:off x="7486293" y="4685467"/>
            <a:ext cx="2430780" cy="303848"/>
          </a:xfrm>
          <a:prstGeom prst="rect"/>
          <a:noFill/>
        </p:spPr>
        <p:txBody>
          <a:bodyPr anchor="t" rtlCol="0" wrap="none"/>
          <a:p>
            <a:pPr algn="l" indent="0" marL="0">
              <a:lnSpc>
                <a:spcPts val="2393"/>
              </a:lnSpc>
              <a:buNone/>
            </a:pPr>
            <a:r>
              <a:rPr dirty="0" sz="1914" kern="0" lang="en-US" spc="-57">
                <a:solidFill>
                  <a:srgbClr val="FA95AF"/>
                </a:solidFill>
                <a:latin typeface="Anton" pitchFamily="34" charset="0"/>
                <a:ea typeface="Anton" pitchFamily="34" charset="-122"/>
                <a:cs typeface="Anton" pitchFamily="34" charset="-120"/>
              </a:rPr>
              <a:t>Interpretable</a:t>
            </a:r>
            <a:endParaRPr dirty="0" sz="1914" lang="en-US"/>
          </a:p>
        </p:txBody>
      </p:sp>
      <p:sp>
        <p:nvSpPr>
          <p:cNvPr id="1048673" name="Text 13"/>
          <p:cNvSpPr/>
          <p:nvPr/>
        </p:nvSpPr>
        <p:spPr>
          <a:xfrm>
            <a:off x="7486293" y="5105995"/>
            <a:ext cx="4253032" cy="621983"/>
          </a:xfrm>
          <a:prstGeom prst="rect"/>
          <a:noFill/>
        </p:spPr>
        <p:txBody>
          <a:bodyPr anchor="t" rtlCol="0" wrap="square"/>
          <a:p>
            <a:pPr algn="l" indent="0" marL="0">
              <a:lnSpc>
                <a:spcPts val="2450"/>
              </a:lnSpc>
              <a:buNone/>
            </a:pPr>
            <a:r>
              <a:rPr dirty="0" sz="1531" kern="0" lang="en-US" spc="-31">
                <a:solidFill>
                  <a:srgbClr val="E0D6DE"/>
                </a:solidFill>
                <a:latin typeface="Fira Sans" pitchFamily="34" charset="0"/>
                <a:ea typeface="Fira Sans" pitchFamily="34" charset="-122"/>
                <a:cs typeface="Fira Sans" pitchFamily="34" charset="-120"/>
              </a:rPr>
              <a:t>Generated images are explainable and can provide insights for clinicians</a:t>
            </a:r>
            <a:endParaRPr dirty="0" sz="1531" lang="en-US"/>
          </a:p>
        </p:txBody>
      </p:sp>
      <p:sp>
        <p:nvSpPr>
          <p:cNvPr id="1048674" name="Text 14"/>
          <p:cNvSpPr/>
          <p:nvPr/>
        </p:nvSpPr>
        <p:spPr>
          <a:xfrm>
            <a:off x="2696528" y="6141125"/>
            <a:ext cx="9237226" cy="1554956"/>
          </a:xfrm>
          <a:prstGeom prst="rect"/>
          <a:noFill/>
        </p:spPr>
        <p:txBody>
          <a:bodyPr anchor="t" rtlCol="0" wrap="square"/>
          <a:p>
            <a:pPr indent="0" marL="0">
              <a:lnSpc>
                <a:spcPts val="2450"/>
              </a:lnSpc>
              <a:buNone/>
            </a:pPr>
            <a:r>
              <a:rPr dirty="0" sz="1800" kern="0" lang="en-US" spc="-31">
                <a:solidFill>
                  <a:srgbClr val="E0D6DE"/>
                </a:solidFill>
                <a:latin typeface="Fira Sans" pitchFamily="34" charset="0"/>
                <a:ea typeface="Fira Sans" pitchFamily="34" charset="-122"/>
                <a:cs typeface="Fira Sans" pitchFamily="34" charset="-120"/>
              </a:rPr>
              <a:t>The key "wow factor" of our solution is the ability to generate highly realistic and diverse chest X-ray images that are indistinguishable from real medical scans. Our advanced GAN architecture can capture the subtle nuances of X-ray imaging, producing outputs that are not only photorealistic, but also able to showcase a wide range of pathological variations. Importantly, the generated images are also interpretable, allowing clinicians to understand the underlying patterns and gain valuable insights.</a:t>
            </a:r>
            <a:endParaRPr dirty="0" sz="180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PptxGenJS</cp:lastModifiedBy>
  <dcterms:created xsi:type="dcterms:W3CDTF">2024-04-06T05:26:04Z</dcterms:created>
  <dcterms:modified xsi:type="dcterms:W3CDTF">2024-04-07T03:44:00Z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2d60f06803174358ac7a585efae558d8</vt:lpwstr>
  </property>
</Properties>
</file>